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5143500" cx="9144000"/>
  <p:notesSz cx="6858000" cy="9144000"/>
  <p:embeddedFontLst>
    <p:embeddedFont>
      <p:font typeface="Roboto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85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85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Roboto-regular.fntdata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Roboto-italic.fntdata"/><Relationship Id="rId16" Type="http://schemas.openxmlformats.org/officeDocument/2006/relationships/slide" Target="slides/slide11.xml"/><Relationship Id="rId38" Type="http://schemas.openxmlformats.org/officeDocument/2006/relationships/font" Target="fonts/Roboto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c6f9e470d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c6f9e470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aca9149c52_0_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aca9149c52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c6f9e470d_0_4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c6f9e470d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ddfe84fab0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ddfe84fab0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c6f9e470d_0_12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c6f9e470d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e096ac9c6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e096ac9c6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ddfe84fab0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ddfe84fab0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ddfe84fab0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ddfe84fab0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e096ac9c67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e096ac9c67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aca9149c52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aca9149c52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e096ac9c67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e096ac9c67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e096ac9c6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e096ac9c6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e096ac9c67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e096ac9c67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ddfe84fab0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ddfe84fab0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ddfe84fab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ddfe84fab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ddfe84fab0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ddfe84fab0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1% des SCA et 88% des EPs pour III et V1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ddfe84fab0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ddfe84fab0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ddfe84fab0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ddfe84fab0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ddfe84fab0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ddfe84fab0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Signe plus </a:t>
            </a:r>
            <a:r>
              <a:rPr lang="fr"/>
              <a:t>spécifique</a:t>
            </a:r>
            <a:r>
              <a:rPr lang="fr"/>
              <a:t> (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ddfe84fab0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ddfe84fab0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ddfe84fab0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ddfe84fab0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de106aca9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de106aca9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ddfe84fab0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ddfe84fab0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ddfe84fab0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ddfe84fab0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ddfe84fab0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ddfe84fab0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c6f9e470d_0_3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c6f9e470d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ddfe84fab0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ddfe84fab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a8adbda2c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a8adbda2c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540b627cd3_0_1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540b627cd3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c6f9e470d_0_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c6f9e470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aca9149c52_0_1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aca9149c52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En moyenne 6 secondes de check de rythme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Google Shape;76;p11"/>
          <p:cNvSpPr txBox="1"/>
          <p:nvPr>
            <p:ph hasCustomPrompt="1"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/>
          <p:nvPr>
            <p:ph idx="1" type="body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" name="Google Shape;26;p3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" name="Google Shape;35;p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5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" name="Google Shape;48;p7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" name="Google Shape;57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" name="Google Shape;62;p9"/>
          <p:cNvSpPr txBox="1"/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3" name="Google Shape;63;p9"/>
          <p:cNvSpPr txBox="1"/>
          <p:nvPr>
            <p:ph idx="1" type="subTitle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4" name="Google Shape;6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eometr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youtu.be/6GZ2PbP44dg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Relationship Id="rId4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Relationship Id="rId6" Type="http://schemas.openxmlformats.org/officeDocument/2006/relationships/image" Target="../media/image19.png"/><Relationship Id="rId7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png"/><Relationship Id="rId4" Type="http://schemas.openxmlformats.org/officeDocument/2006/relationships/image" Target="../media/image32.gif"/><Relationship Id="rId5" Type="http://schemas.openxmlformats.org/officeDocument/2006/relationships/image" Target="../media/image28.gif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png"/></Relationships>
</file>

<file path=ppt/slides/_rels/slide31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revmed.ch/RMS/2000/RMS-2318/20863" TargetMode="External"/><Relationship Id="rId22" Type="http://schemas.openxmlformats.org/officeDocument/2006/relationships/hyperlink" Target="https://fpnotebook.com/legacy/cv/Rad/PrstrnlShrtAxsEchcrdgrmVw.htm" TargetMode="External"/><Relationship Id="rId21" Type="http://schemas.openxmlformats.org/officeDocument/2006/relationships/hyperlink" Target="https://fpnotebook.com/legacy/cv/Rad/PrstrnlShrtAxsEchcrdgrmVw.htm" TargetMode="External"/><Relationship Id="rId24" Type="http://schemas.openxmlformats.org/officeDocument/2006/relationships/hyperlink" Target="https://doi.org/10.1053/beha.2001.0133" TargetMode="External"/><Relationship Id="rId23" Type="http://schemas.openxmlformats.org/officeDocument/2006/relationships/hyperlink" Target="https://doi.org/10.1053/beha.2001.0133" TargetMode="Externa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doi.org/10.1097/CCM.0000000000002334" TargetMode="External"/><Relationship Id="rId4" Type="http://schemas.openxmlformats.org/officeDocument/2006/relationships/hyperlink" Target="https://doi.org/10.1097/CCM.0000000000002334" TargetMode="External"/><Relationship Id="rId9" Type="http://schemas.openxmlformats.org/officeDocument/2006/relationships/hyperlink" Target="https://litfl.com/ecg-changes-in-pulmonary-embolism/" TargetMode="External"/><Relationship Id="rId26" Type="http://schemas.openxmlformats.org/officeDocument/2006/relationships/hyperlink" Target="https://doi.org/10.1177/1060028019828423" TargetMode="External"/><Relationship Id="rId25" Type="http://schemas.openxmlformats.org/officeDocument/2006/relationships/hyperlink" Target="https://doi.org/10.1177/1060028019828423" TargetMode="External"/><Relationship Id="rId28" Type="http://schemas.openxmlformats.org/officeDocument/2006/relationships/hyperlink" Target="https://doi.org/10.1371/journal.ppat.1008536" TargetMode="External"/><Relationship Id="rId27" Type="http://schemas.openxmlformats.org/officeDocument/2006/relationships/hyperlink" Target="https://doi.org/10.1371/journal.ppat.1008536" TargetMode="External"/><Relationship Id="rId5" Type="http://schemas.openxmlformats.org/officeDocument/2006/relationships/hyperlink" Target="https://doi.org/10.1007/s11239-020-02134-3" TargetMode="External"/><Relationship Id="rId6" Type="http://schemas.openxmlformats.org/officeDocument/2006/relationships/hyperlink" Target="https://doi.org/10.1007/s11239-020-02134-3" TargetMode="External"/><Relationship Id="rId29" Type="http://schemas.openxmlformats.org/officeDocument/2006/relationships/hyperlink" Target="https://thoracickey.com/what-is-echo/" TargetMode="External"/><Relationship Id="rId7" Type="http://schemas.openxmlformats.org/officeDocument/2006/relationships/hyperlink" Target="https://doi.org/10.1177/1358863X20932640" TargetMode="External"/><Relationship Id="rId8" Type="http://schemas.openxmlformats.org/officeDocument/2006/relationships/hyperlink" Target="https://doi.org/10.1177/1358863X20932640" TargetMode="External"/><Relationship Id="rId30" Type="http://schemas.openxmlformats.org/officeDocument/2006/relationships/hyperlink" Target="https://thoracickey.com/what-is-echo/" TargetMode="External"/><Relationship Id="rId11" Type="http://schemas.openxmlformats.org/officeDocument/2006/relationships/hyperlink" Target="https://doi.org/10.1111/jth.14975" TargetMode="External"/><Relationship Id="rId10" Type="http://schemas.openxmlformats.org/officeDocument/2006/relationships/hyperlink" Target="https://litfl.com/ecg-changes-in-pulmonary-embolism/" TargetMode="External"/><Relationship Id="rId13" Type="http://schemas.openxmlformats.org/officeDocument/2006/relationships/hyperlink" Target="https://doi.org/10.1016/j.chest.2019.07.015" TargetMode="External"/><Relationship Id="rId12" Type="http://schemas.openxmlformats.org/officeDocument/2006/relationships/hyperlink" Target="https://doi.org/10.1111/jth.14975" TargetMode="External"/><Relationship Id="rId15" Type="http://schemas.openxmlformats.org/officeDocument/2006/relationships/hyperlink" Target="https://doi.org/10.1016/j.amjcard.2006.10.043" TargetMode="External"/><Relationship Id="rId14" Type="http://schemas.openxmlformats.org/officeDocument/2006/relationships/hyperlink" Target="https://doi.org/10.1016/j.chest.2019.07.015" TargetMode="External"/><Relationship Id="rId17" Type="http://schemas.openxmlformats.org/officeDocument/2006/relationships/hyperlink" Target="https://doi.org/10.1016/j.ajem.2014.04.032" TargetMode="External"/><Relationship Id="rId16" Type="http://schemas.openxmlformats.org/officeDocument/2006/relationships/hyperlink" Target="https://doi.org/10.1016/j.amjcard.2006.10.043" TargetMode="External"/><Relationship Id="rId19" Type="http://schemas.openxmlformats.org/officeDocument/2006/relationships/hyperlink" Target="https://www.revmed.ch/RMS/2000/RMS-2318/20863" TargetMode="External"/><Relationship Id="rId18" Type="http://schemas.openxmlformats.org/officeDocument/2006/relationships/hyperlink" Target="https://doi.org/10.1016/j.ajem.2014.04.032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5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COVID-19 : Issue mortelle</a:t>
            </a:r>
            <a:endParaRPr sz="3600"/>
          </a:p>
        </p:txBody>
      </p:sp>
      <p:sp>
        <p:nvSpPr>
          <p:cNvPr id="86" name="Google Shape;86;p13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Analyse d’un mécanisme pathologique du COVID-19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2"/>
          <p:cNvSpPr txBox="1"/>
          <p:nvPr>
            <p:ph type="title"/>
          </p:nvPr>
        </p:nvSpPr>
        <p:spPr>
          <a:xfrm>
            <a:off x="295400" y="252500"/>
            <a:ext cx="4045200" cy="79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 C P</a:t>
            </a:r>
            <a:endParaRPr sz="4000"/>
          </a:p>
        </p:txBody>
      </p:sp>
      <p:sp>
        <p:nvSpPr>
          <p:cNvPr id="174" name="Google Shape;174;p22"/>
          <p:cNvSpPr txBox="1"/>
          <p:nvPr>
            <p:ph idx="1" type="subTitle"/>
          </p:nvPr>
        </p:nvSpPr>
        <p:spPr>
          <a:xfrm>
            <a:off x="295400" y="943576"/>
            <a:ext cx="4045200" cy="12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Advanced Life Support</a:t>
            </a:r>
            <a:endParaRPr/>
          </a:p>
        </p:txBody>
      </p:sp>
      <p:sp>
        <p:nvSpPr>
          <p:cNvPr id="175" name="Google Shape;175;p22"/>
          <p:cNvSpPr txBox="1"/>
          <p:nvPr>
            <p:ph idx="2" type="body"/>
          </p:nvPr>
        </p:nvSpPr>
        <p:spPr>
          <a:xfrm>
            <a:off x="180750" y="2188875"/>
            <a:ext cx="3837000" cy="166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fr">
                <a:solidFill>
                  <a:srgbClr val="000000"/>
                </a:solidFill>
              </a:rPr>
              <a:t>Rythmes choquables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fr">
                <a:solidFill>
                  <a:srgbClr val="000000"/>
                </a:solidFill>
              </a:rPr>
              <a:t>ADRÉnaline/AMIOdarone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fr">
                <a:solidFill>
                  <a:srgbClr val="000000"/>
                </a:solidFill>
              </a:rPr>
              <a:t>Advanced Airways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76" name="Google Shape;176;p22"/>
          <p:cNvPicPr preferRelativeResize="0"/>
          <p:nvPr/>
        </p:nvPicPr>
        <p:blipFill rotWithShape="1">
          <a:blip r:embed="rId3">
            <a:alphaModFix/>
          </a:blip>
          <a:srcRect b="58372" l="37890" r="15731" t="13230"/>
          <a:stretch/>
        </p:blipFill>
        <p:spPr>
          <a:xfrm>
            <a:off x="4863350" y="328700"/>
            <a:ext cx="4011725" cy="102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2"/>
          <p:cNvSpPr txBox="1"/>
          <p:nvPr/>
        </p:nvSpPr>
        <p:spPr>
          <a:xfrm>
            <a:off x="6032513" y="1411950"/>
            <a:ext cx="1673400" cy="7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" sz="2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AESP</a:t>
            </a:r>
            <a:endParaRPr b="1" i="1" sz="2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78" name="Google Shape;178;p22"/>
          <p:cNvGrpSpPr/>
          <p:nvPr/>
        </p:nvGrpSpPr>
        <p:grpSpPr>
          <a:xfrm>
            <a:off x="6331313" y="1936350"/>
            <a:ext cx="1075800" cy="820150"/>
            <a:chOff x="6331313" y="1936350"/>
            <a:chExt cx="1075800" cy="820150"/>
          </a:xfrm>
        </p:grpSpPr>
        <p:sp>
          <p:nvSpPr>
            <p:cNvPr id="179" name="Google Shape;179;p22"/>
            <p:cNvSpPr/>
            <p:nvPr/>
          </p:nvSpPr>
          <p:spPr>
            <a:xfrm>
              <a:off x="6331313" y="2256100"/>
              <a:ext cx="1075800" cy="500400"/>
            </a:xfrm>
            <a:prstGeom prst="leftRightArrow">
              <a:avLst>
                <a:gd fmla="val 50000" name="adj1"/>
                <a:gd fmla="val 50000" name="adj2"/>
              </a:avLst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22"/>
            <p:cNvSpPr/>
            <p:nvPr/>
          </p:nvSpPr>
          <p:spPr>
            <a:xfrm>
              <a:off x="6745925" y="1936350"/>
              <a:ext cx="246600" cy="4542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1" name="Google Shape;181;p22"/>
          <p:cNvSpPr txBox="1"/>
          <p:nvPr/>
        </p:nvSpPr>
        <p:spPr>
          <a:xfrm>
            <a:off x="5154725" y="2256100"/>
            <a:ext cx="11766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 strike="sngStrik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CHOC</a:t>
            </a:r>
            <a:endParaRPr b="1" sz="1800" strike="sngStrik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2" name="Google Shape;182;p22"/>
          <p:cNvSpPr txBox="1"/>
          <p:nvPr/>
        </p:nvSpPr>
        <p:spPr>
          <a:xfrm>
            <a:off x="7788125" y="2159650"/>
            <a:ext cx="855300" cy="6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00FF00"/>
                </a:solidFill>
                <a:latin typeface="Roboto"/>
                <a:ea typeface="Roboto"/>
                <a:cs typeface="Roboto"/>
                <a:sym typeface="Roboto"/>
              </a:rPr>
              <a:t>ADRÉ</a:t>
            </a:r>
            <a:endParaRPr b="1" sz="1800">
              <a:solidFill>
                <a:srgbClr val="00FF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 strike="sngStrik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AMIO</a:t>
            </a:r>
            <a:endParaRPr b="1" sz="1800" strike="sngStrik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3" name="Google Shape;183;p22"/>
          <p:cNvSpPr txBox="1"/>
          <p:nvPr/>
        </p:nvSpPr>
        <p:spPr>
          <a:xfrm>
            <a:off x="4863350" y="3025600"/>
            <a:ext cx="4011600" cy="12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=</a:t>
            </a:r>
            <a:endParaRPr b="1" sz="1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BLS + ADRÉ</a:t>
            </a:r>
            <a:endParaRPr b="1" sz="1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Background pointer shape in timeline graphic" id="188" name="Google Shape;188;p23"/>
          <p:cNvSpPr/>
          <p:nvPr/>
        </p:nvSpPr>
        <p:spPr>
          <a:xfrm>
            <a:off x="3083625" y="2199000"/>
            <a:ext cx="1791300" cy="745500"/>
          </a:xfrm>
          <a:prstGeom prst="chevron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descr="Background pointer shape in timeline graphic" id="189" name="Google Shape;189;p23"/>
          <p:cNvSpPr/>
          <p:nvPr/>
        </p:nvSpPr>
        <p:spPr>
          <a:xfrm>
            <a:off x="340926" y="2199000"/>
            <a:ext cx="1728300" cy="745500"/>
          </a:xfrm>
          <a:prstGeom prst="homePlat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3"/>
          <p:cNvSpPr txBox="1"/>
          <p:nvPr>
            <p:ph idx="4294967295" type="body"/>
          </p:nvPr>
        </p:nvSpPr>
        <p:spPr>
          <a:xfrm>
            <a:off x="340923" y="2336550"/>
            <a:ext cx="1455600" cy="47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08:37</a:t>
            </a:r>
            <a:endParaRPr sz="1600">
              <a:solidFill>
                <a:schemeClr val="lt1"/>
              </a:solidFill>
            </a:endParaRPr>
          </a:p>
        </p:txBody>
      </p:sp>
      <p:grpSp>
        <p:nvGrpSpPr>
          <p:cNvPr id="191" name="Google Shape;191;p23"/>
          <p:cNvGrpSpPr/>
          <p:nvPr/>
        </p:nvGrpSpPr>
        <p:grpSpPr>
          <a:xfrm>
            <a:off x="969270" y="1610215"/>
            <a:ext cx="198900" cy="593656"/>
            <a:chOff x="777447" y="1610215"/>
            <a:chExt cx="198900" cy="593656"/>
          </a:xfrm>
        </p:grpSpPr>
        <p:cxnSp>
          <p:nvCxnSpPr>
            <p:cNvPr id="192" name="Google Shape;192;p23"/>
            <p:cNvCxnSpPr/>
            <p:nvPr/>
          </p:nvCxnSpPr>
          <p:spPr>
            <a:xfrm>
              <a:off x="876909" y="1649171"/>
              <a:ext cx="0" cy="554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93" name="Google Shape;193;p23"/>
            <p:cNvSpPr/>
            <p:nvPr/>
          </p:nvSpPr>
          <p:spPr>
            <a:xfrm>
              <a:off x="777447" y="1610215"/>
              <a:ext cx="198900" cy="198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4" name="Google Shape;194;p23"/>
          <p:cNvSpPr txBox="1"/>
          <p:nvPr>
            <p:ph idx="4294967295" type="body"/>
          </p:nvPr>
        </p:nvSpPr>
        <p:spPr>
          <a:xfrm>
            <a:off x="303575" y="979200"/>
            <a:ext cx="1598700" cy="80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600"/>
              <a:t>Arrivée sur site</a:t>
            </a:r>
            <a:endParaRPr sz="1600"/>
          </a:p>
        </p:txBody>
      </p:sp>
      <p:sp>
        <p:nvSpPr>
          <p:cNvPr descr="Background pointer shape in timeline graphic" id="195" name="Google Shape;195;p23"/>
          <p:cNvSpPr/>
          <p:nvPr/>
        </p:nvSpPr>
        <p:spPr>
          <a:xfrm>
            <a:off x="1664650" y="2199000"/>
            <a:ext cx="1791300" cy="745500"/>
          </a:xfrm>
          <a:prstGeom prst="chevron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3"/>
          <p:cNvSpPr txBox="1"/>
          <p:nvPr>
            <p:ph idx="4294967295" type="body"/>
          </p:nvPr>
        </p:nvSpPr>
        <p:spPr>
          <a:xfrm>
            <a:off x="1973917" y="2336550"/>
            <a:ext cx="1315500" cy="47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08:39</a:t>
            </a:r>
            <a:endParaRPr sz="1600">
              <a:solidFill>
                <a:schemeClr val="lt1"/>
              </a:solidFill>
            </a:endParaRPr>
          </a:p>
        </p:txBody>
      </p:sp>
      <p:grpSp>
        <p:nvGrpSpPr>
          <p:cNvPr id="197" name="Google Shape;197;p23"/>
          <p:cNvGrpSpPr/>
          <p:nvPr/>
        </p:nvGrpSpPr>
        <p:grpSpPr>
          <a:xfrm>
            <a:off x="2379832" y="2938958"/>
            <a:ext cx="198900" cy="593656"/>
            <a:chOff x="2223534" y="2938958"/>
            <a:chExt cx="198900" cy="593656"/>
          </a:xfrm>
        </p:grpSpPr>
        <p:cxnSp>
          <p:nvCxnSpPr>
            <p:cNvPr id="198" name="Google Shape;198;p23"/>
            <p:cNvCxnSpPr/>
            <p:nvPr/>
          </p:nvCxnSpPr>
          <p:spPr>
            <a:xfrm rot="10800000">
              <a:off x="2322997" y="2938958"/>
              <a:ext cx="0" cy="554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99" name="Google Shape;199;p23"/>
            <p:cNvSpPr/>
            <p:nvPr/>
          </p:nvSpPr>
          <p:spPr>
            <a:xfrm flipH="1" rot="10800000">
              <a:off x="2223534" y="3333714"/>
              <a:ext cx="198900" cy="198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0" name="Google Shape;200;p23"/>
          <p:cNvSpPr txBox="1"/>
          <p:nvPr>
            <p:ph idx="4294967295" type="body"/>
          </p:nvPr>
        </p:nvSpPr>
        <p:spPr>
          <a:xfrm>
            <a:off x="1357887" y="3664625"/>
            <a:ext cx="2242800" cy="9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600"/>
              <a:t>Premier contact patient</a:t>
            </a:r>
            <a:endParaRPr sz="1600"/>
          </a:p>
        </p:txBody>
      </p:sp>
      <p:sp>
        <p:nvSpPr>
          <p:cNvPr descr="Background pointer shape in timeline graphic" id="201" name="Google Shape;201;p23"/>
          <p:cNvSpPr/>
          <p:nvPr/>
        </p:nvSpPr>
        <p:spPr>
          <a:xfrm>
            <a:off x="4506573" y="2199000"/>
            <a:ext cx="2051100" cy="745500"/>
          </a:xfrm>
          <a:prstGeom prst="chevron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3"/>
          <p:cNvSpPr txBox="1"/>
          <p:nvPr>
            <p:ph idx="4294967295" type="body"/>
          </p:nvPr>
        </p:nvSpPr>
        <p:spPr>
          <a:xfrm>
            <a:off x="3393455" y="2336550"/>
            <a:ext cx="1315500" cy="47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08:42</a:t>
            </a:r>
            <a:endParaRPr sz="1600">
              <a:solidFill>
                <a:schemeClr val="lt1"/>
              </a:solidFill>
            </a:endParaRPr>
          </a:p>
        </p:txBody>
      </p:sp>
      <p:grpSp>
        <p:nvGrpSpPr>
          <p:cNvPr id="203" name="Google Shape;203;p23"/>
          <p:cNvGrpSpPr/>
          <p:nvPr/>
        </p:nvGrpSpPr>
        <p:grpSpPr>
          <a:xfrm>
            <a:off x="3808557" y="1610215"/>
            <a:ext cx="198900" cy="593656"/>
            <a:chOff x="3918084" y="1610215"/>
            <a:chExt cx="198900" cy="593656"/>
          </a:xfrm>
        </p:grpSpPr>
        <p:cxnSp>
          <p:nvCxnSpPr>
            <p:cNvPr id="204" name="Google Shape;204;p23"/>
            <p:cNvCxnSpPr/>
            <p:nvPr/>
          </p:nvCxnSpPr>
          <p:spPr>
            <a:xfrm>
              <a:off x="4017546" y="1649171"/>
              <a:ext cx="0" cy="554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05" name="Google Shape;205;p23"/>
            <p:cNvSpPr/>
            <p:nvPr/>
          </p:nvSpPr>
          <p:spPr>
            <a:xfrm>
              <a:off x="3918084" y="1610215"/>
              <a:ext cx="198900" cy="198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6" name="Google Shape;206;p23"/>
          <p:cNvSpPr txBox="1"/>
          <p:nvPr>
            <p:ph idx="4294967295" type="body"/>
          </p:nvPr>
        </p:nvSpPr>
        <p:spPr>
          <a:xfrm>
            <a:off x="3545296" y="1043346"/>
            <a:ext cx="725400" cy="47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600"/>
              <a:t>ACR</a:t>
            </a:r>
            <a:endParaRPr sz="1600"/>
          </a:p>
        </p:txBody>
      </p:sp>
      <p:sp>
        <p:nvSpPr>
          <p:cNvPr descr="Background pointer shape in timeline graphic" id="207" name="Google Shape;207;p23"/>
          <p:cNvSpPr/>
          <p:nvPr/>
        </p:nvSpPr>
        <p:spPr>
          <a:xfrm>
            <a:off x="5889318" y="2199000"/>
            <a:ext cx="2051100" cy="745500"/>
          </a:xfrm>
          <a:prstGeom prst="chevron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3"/>
          <p:cNvSpPr txBox="1"/>
          <p:nvPr>
            <p:ph idx="4294967295" type="body"/>
          </p:nvPr>
        </p:nvSpPr>
        <p:spPr>
          <a:xfrm>
            <a:off x="4708949" y="2336550"/>
            <a:ext cx="1315500" cy="47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08:47</a:t>
            </a:r>
            <a:endParaRPr sz="1600">
              <a:solidFill>
                <a:schemeClr val="lt1"/>
              </a:solidFill>
            </a:endParaRPr>
          </a:p>
        </p:txBody>
      </p:sp>
      <p:grpSp>
        <p:nvGrpSpPr>
          <p:cNvPr id="209" name="Google Shape;209;p23"/>
          <p:cNvGrpSpPr/>
          <p:nvPr/>
        </p:nvGrpSpPr>
        <p:grpSpPr>
          <a:xfrm>
            <a:off x="5267245" y="2951145"/>
            <a:ext cx="198900" cy="593656"/>
            <a:chOff x="5958946" y="2938958"/>
            <a:chExt cx="198900" cy="593656"/>
          </a:xfrm>
        </p:grpSpPr>
        <p:cxnSp>
          <p:nvCxnSpPr>
            <p:cNvPr id="210" name="Google Shape;210;p23"/>
            <p:cNvCxnSpPr/>
            <p:nvPr/>
          </p:nvCxnSpPr>
          <p:spPr>
            <a:xfrm rot="10800000">
              <a:off x="6058409" y="2938958"/>
              <a:ext cx="0" cy="554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11" name="Google Shape;211;p23"/>
            <p:cNvSpPr/>
            <p:nvPr/>
          </p:nvSpPr>
          <p:spPr>
            <a:xfrm flipH="1" rot="10800000">
              <a:off x="5958946" y="3333714"/>
              <a:ext cx="198900" cy="198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2" name="Google Shape;212;p23"/>
          <p:cNvSpPr txBox="1"/>
          <p:nvPr>
            <p:ph idx="4294967295" type="body"/>
          </p:nvPr>
        </p:nvSpPr>
        <p:spPr>
          <a:xfrm>
            <a:off x="4245302" y="3689000"/>
            <a:ext cx="2242800" cy="9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600"/>
              <a:t>ROSC</a:t>
            </a:r>
            <a:endParaRPr sz="1600"/>
          </a:p>
        </p:txBody>
      </p:sp>
      <p:sp>
        <p:nvSpPr>
          <p:cNvPr descr="Background pointer shape in timeline graphic" id="213" name="Google Shape;213;p23"/>
          <p:cNvSpPr/>
          <p:nvPr/>
        </p:nvSpPr>
        <p:spPr>
          <a:xfrm>
            <a:off x="7111498" y="2199000"/>
            <a:ext cx="1728300" cy="745500"/>
          </a:xfrm>
          <a:prstGeom prst="chevron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3"/>
          <p:cNvSpPr txBox="1"/>
          <p:nvPr>
            <p:ph idx="4294967295" type="body"/>
          </p:nvPr>
        </p:nvSpPr>
        <p:spPr>
          <a:xfrm>
            <a:off x="7277462" y="2336550"/>
            <a:ext cx="1315500" cy="47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09:10</a:t>
            </a:r>
            <a:endParaRPr sz="1600">
              <a:solidFill>
                <a:schemeClr val="lt1"/>
              </a:solidFill>
            </a:endParaRPr>
          </a:p>
        </p:txBody>
      </p:sp>
      <p:grpSp>
        <p:nvGrpSpPr>
          <p:cNvPr id="215" name="Google Shape;215;p23"/>
          <p:cNvGrpSpPr/>
          <p:nvPr/>
        </p:nvGrpSpPr>
        <p:grpSpPr>
          <a:xfrm>
            <a:off x="6488107" y="1610215"/>
            <a:ext cx="198900" cy="593656"/>
            <a:chOff x="3918084" y="1610215"/>
            <a:chExt cx="198900" cy="593656"/>
          </a:xfrm>
        </p:grpSpPr>
        <p:cxnSp>
          <p:nvCxnSpPr>
            <p:cNvPr id="216" name="Google Shape;216;p23"/>
            <p:cNvCxnSpPr/>
            <p:nvPr/>
          </p:nvCxnSpPr>
          <p:spPr>
            <a:xfrm>
              <a:off x="4017546" y="1649171"/>
              <a:ext cx="0" cy="554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17" name="Google Shape;217;p23"/>
            <p:cNvSpPr/>
            <p:nvPr/>
          </p:nvSpPr>
          <p:spPr>
            <a:xfrm>
              <a:off x="3918084" y="1610215"/>
              <a:ext cx="198900" cy="198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8" name="Google Shape;218;p23"/>
          <p:cNvSpPr txBox="1"/>
          <p:nvPr>
            <p:ph idx="4294967295" type="body"/>
          </p:nvPr>
        </p:nvSpPr>
        <p:spPr>
          <a:xfrm>
            <a:off x="6724054" y="3688992"/>
            <a:ext cx="2242800" cy="9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600"/>
              <a:t>Déchoc CHUV</a:t>
            </a:r>
            <a:endParaRPr sz="1600"/>
          </a:p>
        </p:txBody>
      </p:sp>
      <p:sp>
        <p:nvSpPr>
          <p:cNvPr id="219" name="Google Shape;219;p23"/>
          <p:cNvSpPr txBox="1"/>
          <p:nvPr>
            <p:ph idx="4294967295" type="body"/>
          </p:nvPr>
        </p:nvSpPr>
        <p:spPr>
          <a:xfrm>
            <a:off x="6085837" y="2336550"/>
            <a:ext cx="1315500" cy="47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09:04</a:t>
            </a:r>
            <a:endParaRPr sz="1600">
              <a:solidFill>
                <a:schemeClr val="lt1"/>
              </a:solidFill>
            </a:endParaRPr>
          </a:p>
        </p:txBody>
      </p:sp>
      <p:grpSp>
        <p:nvGrpSpPr>
          <p:cNvPr id="220" name="Google Shape;220;p23"/>
          <p:cNvGrpSpPr/>
          <p:nvPr/>
        </p:nvGrpSpPr>
        <p:grpSpPr>
          <a:xfrm>
            <a:off x="7745995" y="2938958"/>
            <a:ext cx="198900" cy="593656"/>
            <a:chOff x="5958946" y="2938958"/>
            <a:chExt cx="198900" cy="593656"/>
          </a:xfrm>
        </p:grpSpPr>
        <p:cxnSp>
          <p:nvCxnSpPr>
            <p:cNvPr id="221" name="Google Shape;221;p23"/>
            <p:cNvCxnSpPr/>
            <p:nvPr/>
          </p:nvCxnSpPr>
          <p:spPr>
            <a:xfrm rot="10800000">
              <a:off x="6058409" y="2938958"/>
              <a:ext cx="0" cy="554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22" name="Google Shape;222;p23"/>
            <p:cNvSpPr/>
            <p:nvPr/>
          </p:nvSpPr>
          <p:spPr>
            <a:xfrm flipH="1" rot="10800000">
              <a:off x="5958946" y="3333714"/>
              <a:ext cx="198900" cy="198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3" name="Google Shape;223;p23"/>
          <p:cNvSpPr txBox="1"/>
          <p:nvPr>
            <p:ph idx="4294967295" type="body"/>
          </p:nvPr>
        </p:nvSpPr>
        <p:spPr>
          <a:xfrm>
            <a:off x="5788200" y="979200"/>
            <a:ext cx="1598700" cy="80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600"/>
              <a:t>Départ du site</a:t>
            </a:r>
            <a:endParaRPr sz="16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4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Pourq</a:t>
            </a:r>
            <a:r>
              <a:rPr lang="fr"/>
              <a:t>uoi ?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5"/>
          <p:cNvSpPr txBox="1"/>
          <p:nvPr>
            <p:ph type="title"/>
          </p:nvPr>
        </p:nvSpPr>
        <p:spPr>
          <a:xfrm>
            <a:off x="265500" y="-144675"/>
            <a:ext cx="4045200" cy="156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3400"/>
              <a:t>Embolie pulmonaire massive</a:t>
            </a:r>
            <a:endParaRPr sz="3400"/>
          </a:p>
        </p:txBody>
      </p:sp>
      <p:sp>
        <p:nvSpPr>
          <p:cNvPr id="234" name="Google Shape;234;p25"/>
          <p:cNvSpPr txBox="1"/>
          <p:nvPr>
            <p:ph idx="1" type="subTitle"/>
          </p:nvPr>
        </p:nvSpPr>
        <p:spPr>
          <a:xfrm>
            <a:off x="265500" y="1372801"/>
            <a:ext cx="4045200" cy="12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Tronc pulmonaire bilatéral</a:t>
            </a:r>
            <a:endParaRPr/>
          </a:p>
        </p:txBody>
      </p:sp>
      <p:sp>
        <p:nvSpPr>
          <p:cNvPr id="235" name="Google Shape;235;p25"/>
          <p:cNvSpPr txBox="1"/>
          <p:nvPr>
            <p:ph idx="2" type="body"/>
          </p:nvPr>
        </p:nvSpPr>
        <p:spPr>
          <a:xfrm>
            <a:off x="6847150" y="1606400"/>
            <a:ext cx="1529400" cy="28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chemeClr val="dk1"/>
                </a:solidFill>
              </a:rPr>
              <a:t>risance max.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236" name="Google Shape;236;p25"/>
          <p:cNvPicPr preferRelativeResize="0"/>
          <p:nvPr/>
        </p:nvPicPr>
        <p:blipFill rotWithShape="1">
          <a:blip r:embed="rId3">
            <a:alphaModFix/>
          </a:blip>
          <a:srcRect b="8281" l="3006" r="8833" t="10371"/>
          <a:stretch/>
        </p:blipFill>
        <p:spPr>
          <a:xfrm>
            <a:off x="156913" y="2119625"/>
            <a:ext cx="3805175" cy="263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3475" y="1098850"/>
            <a:ext cx="3940954" cy="294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6"/>
          <p:cNvSpPr txBox="1"/>
          <p:nvPr>
            <p:ph type="title"/>
          </p:nvPr>
        </p:nvSpPr>
        <p:spPr>
          <a:xfrm>
            <a:off x="529200" y="1187400"/>
            <a:ext cx="8085600" cy="276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4300" u="sng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https://youtu.be/6GZ2PbP44dg</a:t>
            </a:r>
            <a:endParaRPr sz="4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Gazométrie</a:t>
            </a:r>
            <a:endParaRPr/>
          </a:p>
        </p:txBody>
      </p:sp>
      <p:pic>
        <p:nvPicPr>
          <p:cNvPr id="248" name="Google Shape;24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300" y="1017800"/>
            <a:ext cx="2979443" cy="3820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7"/>
          <p:cNvSpPr txBox="1"/>
          <p:nvPr/>
        </p:nvSpPr>
        <p:spPr>
          <a:xfrm>
            <a:off x="3880550" y="1350000"/>
            <a:ext cx="48612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b="1" i="1" lang="fr">
                <a:latin typeface="Roboto"/>
                <a:ea typeface="Roboto"/>
                <a:cs typeface="Roboto"/>
                <a:sym typeface="Roboto"/>
              </a:rPr>
              <a:t>PaO2 </a:t>
            </a:r>
            <a:r>
              <a:rPr i="1" lang="fr">
                <a:latin typeface="Roboto"/>
                <a:ea typeface="Roboto"/>
                <a:cs typeface="Roboto"/>
                <a:sym typeface="Roboto"/>
              </a:rPr>
              <a:t>&lt; 90 mmHg                 =&gt; Hypoxémie)</a:t>
            </a:r>
            <a:endParaRPr i="1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Roboto"/>
                <a:ea typeface="Roboto"/>
                <a:cs typeface="Roboto"/>
                <a:sym typeface="Roboto"/>
              </a:rPr>
              <a:t>pH </a:t>
            </a:r>
            <a:r>
              <a:rPr lang="fr">
                <a:latin typeface="Roboto"/>
                <a:ea typeface="Roboto"/>
                <a:cs typeface="Roboto"/>
                <a:sym typeface="Roboto"/>
              </a:rPr>
              <a:t>&lt; 7.35                                =&gt; Acidémie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Roboto"/>
                <a:ea typeface="Roboto"/>
                <a:cs typeface="Roboto"/>
                <a:sym typeface="Roboto"/>
              </a:rPr>
              <a:t>PaCO2 </a:t>
            </a:r>
            <a:r>
              <a:rPr lang="fr">
                <a:latin typeface="Roboto"/>
                <a:ea typeface="Roboto"/>
                <a:cs typeface="Roboto"/>
                <a:sym typeface="Roboto"/>
              </a:rPr>
              <a:t>&gt; 35 &amp; &lt; 48 </a:t>
            </a:r>
            <a:r>
              <a:rPr lang="fr">
                <a:latin typeface="Roboto"/>
                <a:ea typeface="Roboto"/>
                <a:cs typeface="Roboto"/>
                <a:sym typeface="Roboto"/>
              </a:rPr>
              <a:t>mmHg</a:t>
            </a:r>
            <a:r>
              <a:rPr lang="fr">
                <a:latin typeface="Roboto"/>
                <a:ea typeface="Roboto"/>
                <a:cs typeface="Roboto"/>
                <a:sym typeface="Roboto"/>
              </a:rPr>
              <a:t>  =&gt; Acidémie métabolique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Roboto"/>
                <a:ea typeface="Roboto"/>
                <a:cs typeface="Roboto"/>
                <a:sym typeface="Roboto"/>
              </a:rPr>
              <a:t>HCO3 </a:t>
            </a:r>
            <a:r>
              <a:rPr lang="fr">
                <a:latin typeface="Roboto"/>
                <a:ea typeface="Roboto"/>
                <a:cs typeface="Roboto"/>
                <a:sym typeface="Roboto"/>
              </a:rPr>
              <a:t>&lt; 22 mmol/L               =&gt; </a:t>
            </a:r>
            <a:r>
              <a:rPr lang="fr">
                <a:latin typeface="Roboto"/>
                <a:ea typeface="Roboto"/>
                <a:cs typeface="Roboto"/>
                <a:sym typeface="Roboto"/>
              </a:rPr>
              <a:t>Acidose métabolique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Roboto"/>
                <a:ea typeface="Roboto"/>
                <a:cs typeface="Roboto"/>
                <a:sym typeface="Roboto"/>
              </a:rPr>
              <a:t>PaCO2 </a:t>
            </a:r>
            <a:r>
              <a:rPr lang="fr">
                <a:latin typeface="Roboto"/>
                <a:ea typeface="Roboto"/>
                <a:cs typeface="Roboto"/>
                <a:sym typeface="Roboto"/>
              </a:rPr>
              <a:t>&gt; 35 &amp; &lt; 48 mmHg   =&gt; Non-compensée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Roboto"/>
                <a:ea typeface="Roboto"/>
                <a:cs typeface="Roboto"/>
                <a:sym typeface="Roboto"/>
              </a:rPr>
              <a:t>Lactates</a:t>
            </a:r>
            <a:r>
              <a:rPr lang="fr">
                <a:latin typeface="Roboto"/>
                <a:ea typeface="Roboto"/>
                <a:cs typeface="Roboto"/>
                <a:sym typeface="Roboto"/>
              </a:rPr>
              <a:t> &gt; 0.5 mmol/L         =&gt; Acidose métabolique à    </a:t>
            </a:r>
            <a:br>
              <a:rPr lang="fr">
                <a:latin typeface="Roboto"/>
                <a:ea typeface="Roboto"/>
                <a:cs typeface="Roboto"/>
                <a:sym typeface="Roboto"/>
              </a:rPr>
            </a:br>
            <a:r>
              <a:rPr lang="fr">
                <a:latin typeface="Roboto"/>
                <a:ea typeface="Roboto"/>
                <a:cs typeface="Roboto"/>
                <a:sym typeface="Roboto"/>
              </a:rPr>
              <a:t>                                                      lactates augmentés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8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Comment</a:t>
            </a:r>
            <a:r>
              <a:rPr lang="fr"/>
              <a:t> ?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Coagulopathie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0" name="Google Shape;26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9125" y="1191350"/>
            <a:ext cx="4610100" cy="299085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9"/>
          <p:cNvSpPr txBox="1"/>
          <p:nvPr/>
        </p:nvSpPr>
        <p:spPr>
          <a:xfrm>
            <a:off x="5055375" y="4182200"/>
            <a:ext cx="226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Roboto"/>
                <a:ea typeface="Roboto"/>
                <a:cs typeface="Roboto"/>
                <a:sym typeface="Roboto"/>
              </a:rPr>
              <a:t>(Iba et al., 2020)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COVID-19 et ACE2</a:t>
            </a:r>
            <a:endParaRPr/>
          </a:p>
        </p:txBody>
      </p:sp>
      <p:pic>
        <p:nvPicPr>
          <p:cNvPr id="267" name="Google Shape;267;p30"/>
          <p:cNvPicPr preferRelativeResize="0"/>
          <p:nvPr/>
        </p:nvPicPr>
        <p:blipFill rotWithShape="1">
          <a:blip r:embed="rId3">
            <a:alphaModFix/>
          </a:blip>
          <a:srcRect b="7715" l="0" r="0" t="0"/>
          <a:stretch/>
        </p:blipFill>
        <p:spPr>
          <a:xfrm>
            <a:off x="6918600" y="808750"/>
            <a:ext cx="4887673" cy="352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750" y="1132050"/>
            <a:ext cx="5158025" cy="314557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0"/>
          <p:cNvSpPr txBox="1"/>
          <p:nvPr/>
        </p:nvSpPr>
        <p:spPr>
          <a:xfrm>
            <a:off x="3986400" y="4277625"/>
            <a:ext cx="162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Roboto"/>
                <a:ea typeface="Roboto"/>
                <a:cs typeface="Roboto"/>
                <a:sym typeface="Roboto"/>
              </a:rPr>
              <a:t>(Iba et al., 2020)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0" name="Google Shape;270;p30"/>
          <p:cNvSpPr txBox="1"/>
          <p:nvPr/>
        </p:nvSpPr>
        <p:spPr>
          <a:xfrm>
            <a:off x="5341075" y="1349988"/>
            <a:ext cx="2907000" cy="28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fr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Libération de facteur tissulaire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</a:pPr>
            <a:r>
              <a:rPr lang="fr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CIVD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fr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Libération de cytokines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</a:pPr>
            <a:r>
              <a:rPr lang="fr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Cytokine storm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fr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⬊ NO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</a:pPr>
            <a:r>
              <a:rPr lang="fr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⬊ Vasodilatation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b="1" lang="fr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⬈ </a:t>
            </a:r>
            <a:r>
              <a:rPr lang="fr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Von Willebrand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</a:pPr>
            <a:r>
              <a:rPr lang="fr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Agrégation</a:t>
            </a:r>
            <a:r>
              <a:rPr lang="fr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plaquettaire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Tempête cytokinique</a:t>
            </a:r>
            <a:endParaRPr/>
          </a:p>
        </p:txBody>
      </p:sp>
      <p:pic>
        <p:nvPicPr>
          <p:cNvPr id="276" name="Google Shape;276;p31"/>
          <p:cNvPicPr preferRelativeResize="0"/>
          <p:nvPr/>
        </p:nvPicPr>
        <p:blipFill rotWithShape="1">
          <a:blip r:embed="rId3">
            <a:alphaModFix/>
          </a:blip>
          <a:srcRect b="0" l="655" r="0" t="793"/>
          <a:stretch/>
        </p:blipFill>
        <p:spPr>
          <a:xfrm>
            <a:off x="491050" y="1166550"/>
            <a:ext cx="3890425" cy="319077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1"/>
          <p:cNvSpPr txBox="1"/>
          <p:nvPr/>
        </p:nvSpPr>
        <p:spPr>
          <a:xfrm>
            <a:off x="2349600" y="4402675"/>
            <a:ext cx="222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Roboto"/>
                <a:ea typeface="Roboto"/>
                <a:cs typeface="Roboto"/>
                <a:sym typeface="Roboto"/>
              </a:rPr>
              <a:t>(Colling &amp; Kanthi, 2020)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8" name="Google Shape;278;p31"/>
          <p:cNvSpPr txBox="1"/>
          <p:nvPr/>
        </p:nvSpPr>
        <p:spPr>
          <a:xfrm>
            <a:off x="4657325" y="1617450"/>
            <a:ext cx="28083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Cytokines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→ Leucocytes 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→ Cytokines ++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→ Leucocytes ++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→ Etc. 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9" name="Google Shape;279;p31"/>
          <p:cNvSpPr/>
          <p:nvPr/>
        </p:nvSpPr>
        <p:spPr>
          <a:xfrm>
            <a:off x="7223103" y="1864600"/>
            <a:ext cx="1283700" cy="7137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31"/>
          <p:cNvSpPr/>
          <p:nvPr/>
        </p:nvSpPr>
        <p:spPr>
          <a:xfrm rot="10800000">
            <a:off x="7167771" y="2481775"/>
            <a:ext cx="1283700" cy="7137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>
            <p:ph type="title"/>
          </p:nvPr>
        </p:nvSpPr>
        <p:spPr>
          <a:xfrm>
            <a:off x="704150" y="51119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Sommaire</a:t>
            </a:r>
            <a:endParaRPr/>
          </a:p>
        </p:txBody>
      </p:sp>
      <p:sp>
        <p:nvSpPr>
          <p:cNvPr id="92" name="Google Shape;92;p14"/>
          <p:cNvSpPr txBox="1"/>
          <p:nvPr/>
        </p:nvSpPr>
        <p:spPr>
          <a:xfrm>
            <a:off x="654750" y="1893150"/>
            <a:ext cx="5488200" cy="21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Roboto"/>
              <a:buChar char="●"/>
            </a:pPr>
            <a:r>
              <a:rPr lang="fr"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Quoi ?</a:t>
            </a:r>
            <a:endParaRPr sz="2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Roboto"/>
              <a:buChar char="●"/>
            </a:pPr>
            <a:r>
              <a:rPr lang="fr" sz="2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Pourquoi ?</a:t>
            </a:r>
            <a:endParaRPr sz="2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Roboto"/>
              <a:buChar char="●"/>
            </a:pPr>
            <a:r>
              <a:rPr lang="fr" sz="2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Comment ?</a:t>
            </a:r>
            <a:endParaRPr sz="2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Roboto"/>
              <a:buChar char="●"/>
            </a:pPr>
            <a:r>
              <a:rPr lang="fr"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Qu’est ce que c’est quoi qu’on aurait pu faire différemment ?</a:t>
            </a:r>
            <a:endParaRPr sz="2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2"/>
          <p:cNvSpPr txBox="1"/>
          <p:nvPr>
            <p:ph type="title"/>
          </p:nvPr>
        </p:nvSpPr>
        <p:spPr>
          <a:xfrm>
            <a:off x="311700" y="410000"/>
            <a:ext cx="4191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État de choc obstructif</a:t>
            </a:r>
            <a:endParaRPr/>
          </a:p>
        </p:txBody>
      </p:sp>
      <p:pic>
        <p:nvPicPr>
          <p:cNvPr id="286" name="Google Shape;28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700" y="956938"/>
            <a:ext cx="2925174" cy="413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9975" y="973312"/>
            <a:ext cx="2902024" cy="410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5225" y="973302"/>
            <a:ext cx="2902024" cy="4104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22800" y="973314"/>
            <a:ext cx="2902024" cy="4104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97248" y="987400"/>
            <a:ext cx="2882114" cy="407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3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Qu’est ce que c’est quoi qu’on aurait pu faire différemment ?</a:t>
            </a:r>
            <a:endParaRPr sz="59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Détection</a:t>
            </a:r>
            <a:endParaRPr/>
          </a:p>
        </p:txBody>
      </p:sp>
      <p:sp>
        <p:nvSpPr>
          <p:cNvPr id="301" name="Google Shape;301;p34"/>
          <p:cNvSpPr txBox="1"/>
          <p:nvPr>
            <p:ph idx="1" type="body"/>
          </p:nvPr>
        </p:nvSpPr>
        <p:spPr>
          <a:xfrm>
            <a:off x="387900" y="1109525"/>
            <a:ext cx="6619500" cy="3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Score de Genève, ECG et ultrasons</a:t>
            </a:r>
            <a:endParaRPr/>
          </a:p>
        </p:txBody>
      </p:sp>
      <p:pic>
        <p:nvPicPr>
          <p:cNvPr id="302" name="Google Shape;30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1325" y="1747000"/>
            <a:ext cx="3347175" cy="311767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4"/>
          <p:cNvSpPr txBox="1"/>
          <p:nvPr/>
        </p:nvSpPr>
        <p:spPr>
          <a:xfrm>
            <a:off x="5778500" y="4563250"/>
            <a:ext cx="115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Roboto"/>
                <a:ea typeface="Roboto"/>
                <a:cs typeface="Roboto"/>
                <a:sym typeface="Roboto"/>
              </a:rPr>
              <a:t>(revmed.ch)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ECG                                                                        </a:t>
            </a:r>
            <a:r>
              <a:rPr b="1" lang="fr" sz="1400"/>
              <a:t>(litfl.com)</a:t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9" name="Google Shape;30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6750" y="1017800"/>
            <a:ext cx="5993199" cy="277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5"/>
          <p:cNvSpPr txBox="1"/>
          <p:nvPr/>
        </p:nvSpPr>
        <p:spPr>
          <a:xfrm>
            <a:off x="956750" y="3795900"/>
            <a:ext cx="86136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u="sng">
                <a:latin typeface="Roboto"/>
                <a:ea typeface="Roboto"/>
                <a:cs typeface="Roboto"/>
                <a:sym typeface="Roboto"/>
              </a:rPr>
              <a:t>Signes de surcharge ventriculaire droite (34%) :</a:t>
            </a:r>
            <a:endParaRPr b="1" u="sng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fr">
                <a:latin typeface="Roboto"/>
                <a:ea typeface="Roboto"/>
                <a:cs typeface="Roboto"/>
                <a:sym typeface="Roboto"/>
              </a:rPr>
              <a:t>Inversion ondes T (particulièrement III et V1</a:t>
            </a:r>
            <a:r>
              <a:rPr b="1" lang="fr">
                <a:latin typeface="Roboto"/>
                <a:ea typeface="Roboto"/>
                <a:cs typeface="Roboto"/>
                <a:sym typeface="Roboto"/>
              </a:rPr>
              <a:t> (Kosuge et al., 2007)</a:t>
            </a:r>
            <a:r>
              <a:rPr lang="fr">
                <a:latin typeface="Roboto"/>
                <a:ea typeface="Roboto"/>
                <a:cs typeface="Roboto"/>
                <a:sym typeface="Roboto"/>
              </a:rPr>
              <a:t>)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fr">
                <a:latin typeface="Roboto"/>
                <a:ea typeface="Roboto"/>
                <a:cs typeface="Roboto"/>
                <a:sym typeface="Roboto"/>
              </a:rPr>
              <a:t>± Dépression segment ST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ECG                                                                        </a:t>
            </a:r>
            <a:r>
              <a:rPr b="1" lang="fr" sz="1400"/>
              <a:t>(litfl.com)</a:t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36"/>
          <p:cNvSpPr txBox="1"/>
          <p:nvPr/>
        </p:nvSpPr>
        <p:spPr>
          <a:xfrm>
            <a:off x="406400" y="3795900"/>
            <a:ext cx="86136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u="sng">
                <a:latin typeface="Roboto"/>
                <a:ea typeface="Roboto"/>
                <a:cs typeface="Roboto"/>
                <a:sym typeface="Roboto"/>
              </a:rPr>
              <a:t>Bloc de branche droit (19%)</a:t>
            </a:r>
            <a:r>
              <a:rPr b="1" lang="fr">
                <a:latin typeface="Roboto"/>
                <a:ea typeface="Roboto"/>
                <a:cs typeface="Roboto"/>
                <a:sym typeface="Roboto"/>
              </a:rPr>
              <a:t>                                            </a:t>
            </a:r>
            <a:r>
              <a:rPr b="1" lang="fr" u="sng">
                <a:latin typeface="Roboto"/>
                <a:ea typeface="Roboto"/>
                <a:cs typeface="Roboto"/>
                <a:sym typeface="Roboto"/>
              </a:rPr>
              <a:t>Déviation axiale droite (16%)</a:t>
            </a:r>
            <a:endParaRPr b="1" u="sng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fr">
                <a:latin typeface="Roboto"/>
                <a:ea typeface="Roboto"/>
                <a:cs typeface="Roboto"/>
                <a:sym typeface="Roboto"/>
              </a:rPr>
              <a:t>RSR’ en V1; S long en V6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7" name="Google Shape;31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0300" y="1170200"/>
            <a:ext cx="2570358" cy="247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075" y="1259575"/>
            <a:ext cx="3641226" cy="221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ECG                                                                        </a:t>
            </a:r>
            <a:r>
              <a:rPr b="1" lang="fr" sz="1400"/>
              <a:t>(litfl.com)</a:t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4" name="Google Shape;32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650" y="1017800"/>
            <a:ext cx="5588575" cy="3885801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7"/>
          <p:cNvSpPr txBox="1"/>
          <p:nvPr/>
        </p:nvSpPr>
        <p:spPr>
          <a:xfrm>
            <a:off x="6196050" y="3856900"/>
            <a:ext cx="25176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u="sng">
                <a:latin typeface="Roboto"/>
                <a:ea typeface="Roboto"/>
                <a:cs typeface="Roboto"/>
                <a:sym typeface="Roboto"/>
              </a:rPr>
              <a:t>Onde P pulmonaire (9%):</a:t>
            </a:r>
            <a:endParaRPr b="1" u="sng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fr">
                <a:latin typeface="Roboto"/>
                <a:ea typeface="Roboto"/>
                <a:cs typeface="Roboto"/>
                <a:sym typeface="Roboto"/>
              </a:rPr>
              <a:t>Onde P &gt; 2.5 mm en II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ECG                                                                        </a:t>
            </a:r>
            <a:r>
              <a:rPr b="1" lang="fr" sz="1400"/>
              <a:t>(litfl.com)</a:t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38"/>
          <p:cNvSpPr txBox="1"/>
          <p:nvPr/>
        </p:nvSpPr>
        <p:spPr>
          <a:xfrm>
            <a:off x="399400" y="3972300"/>
            <a:ext cx="52521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u="sng">
                <a:latin typeface="Roboto"/>
                <a:ea typeface="Roboto"/>
                <a:cs typeface="Roboto"/>
                <a:sym typeface="Roboto"/>
              </a:rPr>
              <a:t>S1Q3T3 (20%) :</a:t>
            </a:r>
            <a:endParaRPr b="1" u="sng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b="1" lang="fr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Absolument pas</a:t>
            </a:r>
            <a:r>
              <a:rPr lang="fr">
                <a:latin typeface="Roboto"/>
                <a:ea typeface="Roboto"/>
                <a:cs typeface="Roboto"/>
                <a:sym typeface="Roboto"/>
              </a:rPr>
              <a:t> spécifique ni sensible pour une EP</a:t>
            </a:r>
            <a:br>
              <a:rPr lang="fr">
                <a:latin typeface="Roboto"/>
                <a:ea typeface="Roboto"/>
                <a:cs typeface="Roboto"/>
                <a:sym typeface="Roboto"/>
              </a:rPr>
            </a:br>
            <a:r>
              <a:rPr b="1" lang="fr">
                <a:latin typeface="Roboto"/>
                <a:ea typeface="Roboto"/>
                <a:cs typeface="Roboto"/>
                <a:sym typeface="Roboto"/>
              </a:rPr>
              <a:t>(Tout le monde, 2021)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32" name="Google Shape;33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825" y="1017800"/>
            <a:ext cx="5483252" cy="295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Échographie</a:t>
            </a:r>
            <a:endParaRPr/>
          </a:p>
        </p:txBody>
      </p:sp>
      <p:pic>
        <p:nvPicPr>
          <p:cNvPr id="338" name="Google Shape;33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8725" y="1108063"/>
            <a:ext cx="4847225" cy="170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9"/>
          <p:cNvPicPr preferRelativeResize="0"/>
          <p:nvPr/>
        </p:nvPicPr>
        <p:blipFill rotWithShape="1">
          <a:blip r:embed="rId4">
            <a:alphaModFix/>
          </a:blip>
          <a:srcRect b="8792" l="0" r="0" t="0"/>
          <a:stretch/>
        </p:blipFill>
        <p:spPr>
          <a:xfrm>
            <a:off x="5839250" y="2903975"/>
            <a:ext cx="3198975" cy="2088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9"/>
          <p:cNvPicPr preferRelativeResize="0"/>
          <p:nvPr/>
        </p:nvPicPr>
        <p:blipFill rotWithShape="1">
          <a:blip r:embed="rId5">
            <a:alphaModFix/>
          </a:blip>
          <a:srcRect b="0" l="0" r="0" t="8374"/>
          <a:stretch/>
        </p:blipFill>
        <p:spPr>
          <a:xfrm>
            <a:off x="2530150" y="2911100"/>
            <a:ext cx="3198975" cy="2074425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9"/>
          <p:cNvSpPr txBox="1"/>
          <p:nvPr/>
        </p:nvSpPr>
        <p:spPr>
          <a:xfrm>
            <a:off x="261050" y="1017800"/>
            <a:ext cx="3499500" cy="22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fr">
                <a:latin typeface="Roboto"/>
                <a:ea typeface="Roboto"/>
                <a:cs typeface="Roboto"/>
                <a:sym typeface="Roboto"/>
              </a:rPr>
              <a:t>Δ </a:t>
            </a:r>
            <a:r>
              <a:rPr lang="fr" sz="2000">
                <a:latin typeface="Roboto"/>
                <a:ea typeface="Roboto"/>
                <a:cs typeface="Roboto"/>
                <a:sym typeface="Roboto"/>
              </a:rPr>
              <a:t>⌀</a:t>
            </a:r>
            <a:r>
              <a:rPr lang="fr">
                <a:latin typeface="Roboto"/>
                <a:ea typeface="Roboto"/>
                <a:cs typeface="Roboto"/>
                <a:sym typeface="Roboto"/>
              </a:rPr>
              <a:t> VD ~10mm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fr">
                <a:latin typeface="Roboto"/>
                <a:ea typeface="Roboto"/>
                <a:cs typeface="Roboto"/>
                <a:sym typeface="Roboto"/>
              </a:rPr>
              <a:t>Sensibilité/Spécificité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</a:pPr>
            <a:r>
              <a:rPr lang="fr">
                <a:latin typeface="Roboto"/>
                <a:ea typeface="Roboto"/>
                <a:cs typeface="Roboto"/>
                <a:sym typeface="Roboto"/>
              </a:rPr>
              <a:t>79%/68%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Roboto"/>
                <a:ea typeface="Roboto"/>
                <a:cs typeface="Roboto"/>
                <a:sym typeface="Roboto"/>
              </a:rPr>
              <a:t>(Aagaard et al., 2017)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Roboto"/>
                <a:ea typeface="Roboto"/>
                <a:cs typeface="Roboto"/>
                <a:sym typeface="Roboto"/>
              </a:rPr>
              <a:t> Recherche TVP ?   -&gt; seulement 30%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Roboto"/>
                <a:ea typeface="Roboto"/>
                <a:cs typeface="Roboto"/>
                <a:sym typeface="Roboto"/>
              </a:rPr>
              <a:t>( Laher, 2017)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Traitement</a:t>
            </a:r>
            <a:endParaRPr/>
          </a:p>
        </p:txBody>
      </p:sp>
      <p:sp>
        <p:nvSpPr>
          <p:cNvPr id="347" name="Google Shape;347;p40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/>
              <a:t>Thrombolyse :</a:t>
            </a:r>
            <a:r>
              <a:rPr lang="fr"/>
              <a:t>  </a:t>
            </a:r>
            <a:endParaRPr/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/>
              <a:t>Actilyse™ (altéplase)</a:t>
            </a:r>
            <a:endParaRPr u="sng"/>
          </a:p>
          <a:p>
            <a:pPr indent="-317500" lvl="0" marL="457200" rtl="0" algn="l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Prix : ~1600 frs les 100 mg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Survie à 30 jours 16% vs 6% (p&lt;0.05)</a:t>
            </a:r>
            <a:br>
              <a:rPr lang="fr"/>
            </a:br>
            <a:r>
              <a:rPr b="1" lang="fr"/>
              <a:t>(Javaudin et al., 2019)</a:t>
            </a:r>
            <a:br>
              <a:rPr lang="fr"/>
            </a:b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Recommandé par l’ERC en préhospitalier quand les compétences sont disponibles (SMUR)</a:t>
            </a:r>
            <a:endParaRPr/>
          </a:p>
        </p:txBody>
      </p:sp>
      <p:sp>
        <p:nvSpPr>
          <p:cNvPr id="348" name="Google Shape;348;p40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/>
              <a:t>Réanimation prolongée :</a:t>
            </a:r>
            <a:endParaRPr u="sng"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Jusqu'à</a:t>
            </a:r>
            <a:r>
              <a:rPr lang="fr"/>
              <a:t> 60 - 90 minutes de réanimation</a:t>
            </a:r>
            <a:br>
              <a:rPr lang="fr"/>
            </a:br>
            <a:r>
              <a:rPr b="1" lang="fr"/>
              <a:t>(Wu et al., 2014)</a:t>
            </a:r>
            <a:br>
              <a:rPr lang="fr"/>
            </a:b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Objectif : Thrombolyse, </a:t>
            </a:r>
            <a:r>
              <a:rPr lang="fr"/>
              <a:t>embolectomie</a:t>
            </a:r>
            <a:r>
              <a:rPr lang="fr"/>
              <a:t> ±  ECMO</a:t>
            </a:r>
            <a:br>
              <a:rPr lang="fr"/>
            </a:b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Devenir neurologique positif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1"/>
          <p:cNvSpPr txBox="1"/>
          <p:nvPr>
            <p:ph type="ctrTitle"/>
          </p:nvPr>
        </p:nvSpPr>
        <p:spPr>
          <a:xfrm>
            <a:off x="567750" y="930597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Conclusions</a:t>
            </a:r>
            <a:endParaRPr/>
          </a:p>
        </p:txBody>
      </p:sp>
      <p:sp>
        <p:nvSpPr>
          <p:cNvPr id="354" name="Google Shape;354;p41"/>
          <p:cNvSpPr txBox="1"/>
          <p:nvPr/>
        </p:nvSpPr>
        <p:spPr>
          <a:xfrm>
            <a:off x="642300" y="2063475"/>
            <a:ext cx="6873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>
                <a:solidFill>
                  <a:schemeClr val="lt1"/>
                </a:solidFill>
              </a:rPr>
              <a:t>Le BLS c’est bien</a:t>
            </a:r>
            <a:endParaRPr sz="2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Quoi ?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2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Questions ?</a:t>
            </a:r>
            <a:endParaRPr/>
          </a:p>
        </p:txBody>
      </p:sp>
      <p:pic>
        <p:nvPicPr>
          <p:cNvPr id="360" name="Google Shape;36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8525" y="1862675"/>
            <a:ext cx="4374450" cy="3280825"/>
          </a:xfrm>
          <a:prstGeom prst="rect">
            <a:avLst/>
          </a:prstGeom>
          <a:noFill/>
          <a:ln>
            <a:noFill/>
          </a:ln>
          <a:effectLst>
            <a:outerShdw blurRad="228600" rotWithShape="0" algn="bl" dir="3780000" dist="209550">
              <a:srgbClr val="000000">
                <a:alpha val="52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3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Bibliographie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43"/>
          <p:cNvSpPr txBox="1"/>
          <p:nvPr/>
        </p:nvSpPr>
        <p:spPr>
          <a:xfrm>
            <a:off x="354975" y="1017800"/>
            <a:ext cx="4217100" cy="36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79400" lvl="0" marL="279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/>
              <a:t>Aagaard, R., Caap, P., Hansson, N. C., Bøtker, M. T., Granfeldt, A., &amp; Løfgren, B. (2017). Detection of Pulmonary Embolism During Cardiac Arrest—Ultrasonographic Findings Should Be Interpreted With Caution*: </a:t>
            </a:r>
            <a:r>
              <a:rPr i="1" lang="fr" sz="700"/>
              <a:t>Critical Care Medicine</a:t>
            </a:r>
            <a:r>
              <a:rPr lang="fr" sz="700"/>
              <a:t>, </a:t>
            </a:r>
            <a:r>
              <a:rPr i="1" lang="fr" sz="700"/>
              <a:t>45</a:t>
            </a:r>
            <a:r>
              <a:rPr lang="fr" sz="700"/>
              <a:t>(7), e695‑e702.</a:t>
            </a:r>
            <a:r>
              <a:rPr lang="fr" sz="700">
                <a:uFill>
                  <a:noFill/>
                </a:uFill>
                <a:hlinkClick r:id="rId3"/>
              </a:rPr>
              <a:t> </a:t>
            </a:r>
            <a:r>
              <a:rPr lang="fr" sz="700" u="sng">
                <a:solidFill>
                  <a:schemeClr val="hlink"/>
                </a:solidFill>
                <a:hlinkClick r:id="rId4"/>
              </a:rPr>
              <a:t>https://doi.org/10.1097/CCM.0000000000002334</a:t>
            </a:r>
            <a:br>
              <a:rPr lang="fr" sz="700" u="sng">
                <a:solidFill>
                  <a:schemeClr val="hlink"/>
                </a:solidFill>
              </a:rPr>
            </a:br>
            <a:endParaRPr sz="700" u="sng">
              <a:solidFill>
                <a:schemeClr val="hlink"/>
              </a:solidFill>
            </a:endParaRPr>
          </a:p>
          <a:p>
            <a:pPr indent="-279400" lvl="0" marL="279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/>
              <a:t>Becker, R. C. (2020). COVID-19 update : Covid-19-associated coagulopathy. </a:t>
            </a:r>
            <a:r>
              <a:rPr i="1" lang="fr" sz="700"/>
              <a:t>Journal of Thrombosis and Thrombolysis</a:t>
            </a:r>
            <a:r>
              <a:rPr lang="fr" sz="700"/>
              <a:t>, </a:t>
            </a:r>
            <a:r>
              <a:rPr i="1" lang="fr" sz="700"/>
              <a:t>50</a:t>
            </a:r>
            <a:r>
              <a:rPr lang="fr" sz="700"/>
              <a:t>(1), 54‑67.</a:t>
            </a:r>
            <a:r>
              <a:rPr lang="fr" sz="700">
                <a:uFill>
                  <a:noFill/>
                </a:uFill>
                <a:hlinkClick r:id="rId5"/>
              </a:rPr>
              <a:t> </a:t>
            </a:r>
            <a:r>
              <a:rPr lang="fr" sz="700" u="sng">
                <a:solidFill>
                  <a:schemeClr val="hlink"/>
                </a:solidFill>
                <a:hlinkClick r:id="rId6"/>
              </a:rPr>
              <a:t>https://doi.org/10.1007/s11239-020-02134-3</a:t>
            </a:r>
            <a:br>
              <a:rPr lang="fr" sz="700"/>
            </a:br>
            <a:endParaRPr sz="700"/>
          </a:p>
          <a:p>
            <a:pPr indent="-279400" lvl="0" marL="279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/>
              <a:t>Colling, M. E., &amp; Kanthi, Y. (2020). COVID–19-associated coagulopathy : An exploration of mechanisms. </a:t>
            </a:r>
            <a:r>
              <a:rPr i="1" lang="fr" sz="700"/>
              <a:t>Vascular Medicine</a:t>
            </a:r>
            <a:r>
              <a:rPr lang="fr" sz="700"/>
              <a:t>, </a:t>
            </a:r>
            <a:r>
              <a:rPr i="1" lang="fr" sz="700"/>
              <a:t>25</a:t>
            </a:r>
            <a:r>
              <a:rPr lang="fr" sz="700"/>
              <a:t>(5), 471‑478.</a:t>
            </a:r>
            <a:r>
              <a:rPr lang="fr" sz="700">
                <a:uFill>
                  <a:noFill/>
                </a:uFill>
                <a:hlinkClick r:id="rId7"/>
              </a:rPr>
              <a:t> </a:t>
            </a:r>
            <a:r>
              <a:rPr lang="fr" sz="700" u="sng">
                <a:solidFill>
                  <a:schemeClr val="hlink"/>
                </a:solidFill>
                <a:hlinkClick r:id="rId8"/>
              </a:rPr>
              <a:t>https://doi.org/10.1177/1358863X20932640</a:t>
            </a:r>
            <a:br>
              <a:rPr lang="fr" sz="700" u="sng">
                <a:solidFill>
                  <a:schemeClr val="hlink"/>
                </a:solidFill>
              </a:rPr>
            </a:br>
            <a:endParaRPr sz="700" u="sng">
              <a:solidFill>
                <a:schemeClr val="hlink"/>
              </a:solidFill>
            </a:endParaRPr>
          </a:p>
          <a:p>
            <a:pPr indent="-279400" lvl="0" marL="279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/>
              <a:t>de Giuli, L. (2020). </a:t>
            </a:r>
            <a:r>
              <a:rPr i="1" lang="fr" sz="700"/>
              <a:t>Gazométrie &amp; équilibre acido-basique</a:t>
            </a:r>
            <a:r>
              <a:rPr lang="fr" sz="700"/>
              <a:t> [Support de cours].</a:t>
            </a:r>
            <a:br>
              <a:rPr lang="fr" sz="700"/>
            </a:br>
            <a:endParaRPr sz="700"/>
          </a:p>
          <a:p>
            <a:pPr indent="-279400" lvl="0" marL="279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/>
              <a:t>ECG changes in Pulmonary Embolism • LITFL • ECG Library. (2020, août 1). </a:t>
            </a:r>
            <a:r>
              <a:rPr i="1" lang="fr" sz="700"/>
              <a:t>Life in the Fast Lane • LITFL</a:t>
            </a:r>
            <a:r>
              <a:rPr lang="fr" sz="700"/>
              <a:t>.</a:t>
            </a:r>
            <a:r>
              <a:rPr lang="fr" sz="700">
                <a:uFill>
                  <a:noFill/>
                </a:uFill>
                <a:hlinkClick r:id="rId9"/>
              </a:rPr>
              <a:t> </a:t>
            </a:r>
            <a:r>
              <a:rPr lang="fr" sz="700" u="sng">
                <a:solidFill>
                  <a:schemeClr val="hlink"/>
                </a:solidFill>
                <a:hlinkClick r:id="rId10"/>
              </a:rPr>
              <a:t>https://litfl.com/ecg-changes-in-pulmonary-embolism/</a:t>
            </a:r>
            <a:br>
              <a:rPr lang="fr" sz="700" u="sng">
                <a:solidFill>
                  <a:schemeClr val="hlink"/>
                </a:solidFill>
              </a:rPr>
            </a:br>
            <a:endParaRPr sz="700" u="sng">
              <a:solidFill>
                <a:schemeClr val="hlink"/>
              </a:solidFill>
            </a:endParaRPr>
          </a:p>
          <a:p>
            <a:pPr indent="-279400" lvl="0" marL="279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/>
              <a:t>Iba, T., Levy, J. H., Levi, M., &amp; Thachil, J. (2020). Coagulopathy in COVID‐19. </a:t>
            </a:r>
            <a:r>
              <a:rPr i="1" lang="fr" sz="700"/>
              <a:t>Journal of Thrombosis and Haemostasis</a:t>
            </a:r>
            <a:r>
              <a:rPr lang="fr" sz="700"/>
              <a:t>, </a:t>
            </a:r>
            <a:r>
              <a:rPr i="1" lang="fr" sz="700"/>
              <a:t>18</a:t>
            </a:r>
            <a:r>
              <a:rPr lang="fr" sz="700"/>
              <a:t>(9), 2103‑2109.</a:t>
            </a:r>
            <a:r>
              <a:rPr lang="fr" sz="700">
                <a:uFill>
                  <a:noFill/>
                </a:uFill>
                <a:hlinkClick r:id="rId11"/>
              </a:rPr>
              <a:t> </a:t>
            </a:r>
            <a:r>
              <a:rPr lang="fr" sz="700" u="sng">
                <a:solidFill>
                  <a:schemeClr val="hlink"/>
                </a:solidFill>
                <a:hlinkClick r:id="rId12"/>
              </a:rPr>
              <a:t>https://doi.org/10.1111/jth.14975</a:t>
            </a:r>
            <a:br>
              <a:rPr lang="fr" sz="700" u="sng">
                <a:solidFill>
                  <a:schemeClr val="hlink"/>
                </a:solidFill>
              </a:rPr>
            </a:br>
            <a:endParaRPr sz="700" u="sng">
              <a:solidFill>
                <a:schemeClr val="hlink"/>
              </a:solidFill>
            </a:endParaRPr>
          </a:p>
          <a:p>
            <a:pPr indent="-279400" lvl="0" marL="279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/>
              <a:t>Javaudin, F., Lascarrou, J.-B., Le Bastard, Q., Bourry, Q., Latour, C., De Carvalho, H., Le Conte, P., Escutnaire, J., Hubert, H., Montassier, E., &amp; Leclère, B. (2019). Thrombolysis During Resuscitation for Out-of-Hospital Cardiac Arrest Caused by Pulmonary Embolism Increases 30-Day Survival. </a:t>
            </a:r>
            <a:r>
              <a:rPr i="1" lang="fr" sz="700"/>
              <a:t>Chest</a:t>
            </a:r>
            <a:r>
              <a:rPr lang="fr" sz="700"/>
              <a:t>, </a:t>
            </a:r>
            <a:r>
              <a:rPr i="1" lang="fr" sz="700"/>
              <a:t>156</a:t>
            </a:r>
            <a:r>
              <a:rPr lang="fr" sz="700"/>
              <a:t>(6), 1167‑1175.</a:t>
            </a:r>
            <a:r>
              <a:rPr lang="fr" sz="700">
                <a:uFill>
                  <a:noFill/>
                </a:uFill>
                <a:hlinkClick r:id="rId13"/>
              </a:rPr>
              <a:t> </a:t>
            </a:r>
            <a:r>
              <a:rPr lang="fr" sz="700" u="sng">
                <a:solidFill>
                  <a:schemeClr val="hlink"/>
                </a:solidFill>
                <a:hlinkClick r:id="rId14"/>
              </a:rPr>
              <a:t>https://doi.org/10.1016/j.chest.2019.07.015</a:t>
            </a:r>
            <a:br>
              <a:rPr lang="fr" sz="700" u="sng">
                <a:solidFill>
                  <a:schemeClr val="hlink"/>
                </a:solidFill>
              </a:rPr>
            </a:br>
            <a:endParaRPr sz="700" u="sng">
              <a:solidFill>
                <a:schemeClr val="hlink"/>
              </a:solidFill>
            </a:endParaRPr>
          </a:p>
          <a:p>
            <a:pPr indent="-279400" lvl="0" marL="279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/>
              <a:t>Kosuge, M., Kimura, K., Ishikawa, T., Ebina, T., Hibi, K., Kusama, I., Nakachi, T., Endo, M., Komura, N., &amp; Umemura, S. (2007). Electrocardiographic Differentiation Between Acute Pulmonary Embolism and Acute Coronary Syndromes on the Basis of Negative T Waves. </a:t>
            </a:r>
            <a:r>
              <a:rPr i="1" lang="fr" sz="700"/>
              <a:t>The American Journal of Cardiology</a:t>
            </a:r>
            <a:r>
              <a:rPr lang="fr" sz="700"/>
              <a:t>, </a:t>
            </a:r>
            <a:r>
              <a:rPr i="1" lang="fr" sz="700"/>
              <a:t>99</a:t>
            </a:r>
            <a:r>
              <a:rPr lang="fr" sz="700"/>
              <a:t>(6), 817‑821.</a:t>
            </a:r>
            <a:r>
              <a:rPr lang="fr" sz="700">
                <a:uFill>
                  <a:noFill/>
                </a:uFill>
                <a:hlinkClick r:id="rId15"/>
              </a:rPr>
              <a:t> </a:t>
            </a:r>
            <a:r>
              <a:rPr lang="fr" sz="700" u="sng">
                <a:solidFill>
                  <a:schemeClr val="hlink"/>
                </a:solidFill>
                <a:hlinkClick r:id="rId16"/>
              </a:rPr>
              <a:t>https://doi.org/10.1016/j.amjcard.2006.10.043</a:t>
            </a:r>
            <a:endParaRPr b="1" sz="700"/>
          </a:p>
        </p:txBody>
      </p:sp>
      <p:sp>
        <p:nvSpPr>
          <p:cNvPr id="367" name="Google Shape;367;p43"/>
          <p:cNvSpPr txBox="1"/>
          <p:nvPr/>
        </p:nvSpPr>
        <p:spPr>
          <a:xfrm>
            <a:off x="4656675" y="1128900"/>
            <a:ext cx="3528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8" name="Google Shape;368;p43"/>
          <p:cNvSpPr txBox="1"/>
          <p:nvPr/>
        </p:nvSpPr>
        <p:spPr>
          <a:xfrm>
            <a:off x="4656675" y="1017800"/>
            <a:ext cx="4217100" cy="3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79400" lvl="0" marL="279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/>
              <a:t>Logan, J. K., Pantle, H., Huiras, P., Bessman, E., &amp; Bright, L. (2014). Evidence-based diagnosis and thrombolytic treatment of cardiac arrest or periarrest due to suspected pulmonary embolism. </a:t>
            </a:r>
            <a:r>
              <a:rPr i="1" lang="fr" sz="700"/>
              <a:t>The American Journal of Emergency Medicine</a:t>
            </a:r>
            <a:r>
              <a:rPr lang="fr" sz="700"/>
              <a:t>, </a:t>
            </a:r>
            <a:r>
              <a:rPr i="1" lang="fr" sz="700"/>
              <a:t>32</a:t>
            </a:r>
            <a:r>
              <a:rPr lang="fr" sz="700"/>
              <a:t>(7), 789‑796.</a:t>
            </a:r>
            <a:r>
              <a:rPr lang="fr" sz="700">
                <a:uFill>
                  <a:noFill/>
                </a:uFill>
                <a:hlinkClick r:id="rId17"/>
              </a:rPr>
              <a:t> </a:t>
            </a:r>
            <a:r>
              <a:rPr lang="fr" sz="700" u="sng">
                <a:solidFill>
                  <a:schemeClr val="hlink"/>
                </a:solidFill>
                <a:hlinkClick r:id="rId18"/>
              </a:rPr>
              <a:t>https://doi.org/10.1016/j.ajem.2014.04.032</a:t>
            </a:r>
            <a:endParaRPr sz="700" u="sng">
              <a:solidFill>
                <a:schemeClr val="hlink"/>
              </a:solidFill>
            </a:endParaRPr>
          </a:p>
          <a:p>
            <a:pPr indent="-279400" lvl="0" marL="279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 u="sng">
              <a:solidFill>
                <a:schemeClr val="hlink"/>
              </a:solidFill>
            </a:endParaRPr>
          </a:p>
          <a:p>
            <a:pPr indent="-279400" lvl="0" marL="279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/>
              <a:t>Netgen. (s. d.). </a:t>
            </a:r>
            <a:r>
              <a:rPr i="1" lang="fr" sz="700"/>
              <a:t>Embolie pulmonaire : Indications de la thrombolyse</a:t>
            </a:r>
            <a:r>
              <a:rPr lang="fr" sz="700"/>
              <a:t>. Revue Médicale Suisse. Consulté 13 avril 2021, à l’adresse</a:t>
            </a:r>
            <a:r>
              <a:rPr lang="fr" sz="700">
                <a:uFill>
                  <a:noFill/>
                </a:uFill>
                <a:hlinkClick r:id="rId19"/>
              </a:rPr>
              <a:t> </a:t>
            </a:r>
            <a:r>
              <a:rPr lang="fr" sz="700" u="sng">
                <a:solidFill>
                  <a:schemeClr val="hlink"/>
                </a:solidFill>
                <a:hlinkClick r:id="rId20"/>
              </a:rPr>
              <a:t>https://www.revmed.ch/RMS/2000/RMS-2318/20863</a:t>
            </a:r>
            <a:br>
              <a:rPr lang="fr" sz="700" u="sng">
                <a:solidFill>
                  <a:schemeClr val="hlink"/>
                </a:solidFill>
              </a:rPr>
            </a:br>
            <a:endParaRPr sz="700" u="sng">
              <a:solidFill>
                <a:schemeClr val="hlink"/>
              </a:solidFill>
            </a:endParaRPr>
          </a:p>
          <a:p>
            <a:pPr indent="-279400" lvl="0" marL="279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700"/>
              <a:t>Parasternal Short-Axis Echocardiogram View</a:t>
            </a:r>
            <a:r>
              <a:rPr lang="fr" sz="700"/>
              <a:t>. (s. d.). Consulté 25 mars 2021, à l’adresse</a:t>
            </a:r>
            <a:r>
              <a:rPr lang="fr" sz="700">
                <a:uFill>
                  <a:noFill/>
                </a:uFill>
                <a:hlinkClick r:id="rId21"/>
              </a:rPr>
              <a:t> </a:t>
            </a:r>
            <a:r>
              <a:rPr lang="fr" sz="700" u="sng">
                <a:solidFill>
                  <a:schemeClr val="hlink"/>
                </a:solidFill>
                <a:hlinkClick r:id="rId22"/>
              </a:rPr>
              <a:t>https://fpnotebook.com/legacy/cv/Rad/PrstrnlShrtAxsEchcrdgrmVw.htm</a:t>
            </a:r>
            <a:br>
              <a:rPr lang="fr" sz="700" u="sng">
                <a:solidFill>
                  <a:schemeClr val="hlink"/>
                </a:solidFill>
              </a:rPr>
            </a:br>
            <a:endParaRPr sz="700" u="sng">
              <a:solidFill>
                <a:schemeClr val="hlink"/>
              </a:solidFill>
            </a:endParaRPr>
          </a:p>
          <a:p>
            <a:pPr indent="-279400" lvl="0" marL="279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700"/>
              <a:t>Prix Actilyse</a:t>
            </a:r>
            <a:r>
              <a:rPr lang="fr" sz="700"/>
              <a:t>. (s. d.). Commission des médicaments des HUG.</a:t>
            </a:r>
            <a:endParaRPr sz="700"/>
          </a:p>
          <a:p>
            <a:pPr indent="-279400" lvl="0" marL="279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 u="sng">
              <a:solidFill>
                <a:schemeClr val="hlink"/>
              </a:solidFill>
            </a:endParaRPr>
          </a:p>
          <a:p>
            <a:pPr indent="-279400" lvl="0" marL="279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/>
              <a:t>Ruggeri, Z. M. (2001). Structure of von Willebrand factor and its function in platelet adhesion and thrombus formation. </a:t>
            </a:r>
            <a:r>
              <a:rPr i="1" lang="fr" sz="700"/>
              <a:t>Best Practice &amp; Research Clinical Haematology</a:t>
            </a:r>
            <a:r>
              <a:rPr lang="fr" sz="700"/>
              <a:t>, </a:t>
            </a:r>
            <a:r>
              <a:rPr i="1" lang="fr" sz="700"/>
              <a:t>14</a:t>
            </a:r>
            <a:r>
              <a:rPr lang="fr" sz="700"/>
              <a:t>(2), 257‑279.</a:t>
            </a:r>
            <a:r>
              <a:rPr lang="fr" sz="700">
                <a:uFill>
                  <a:noFill/>
                </a:uFill>
                <a:hlinkClick r:id="rId23"/>
              </a:rPr>
              <a:t> </a:t>
            </a:r>
            <a:r>
              <a:rPr lang="fr" sz="700" u="sng">
                <a:solidFill>
                  <a:schemeClr val="hlink"/>
                </a:solidFill>
                <a:hlinkClick r:id="rId24"/>
              </a:rPr>
              <a:t>https://doi.org/10.1053/beha.2001.0133</a:t>
            </a:r>
            <a:br>
              <a:rPr lang="fr" sz="700" u="sng">
                <a:solidFill>
                  <a:schemeClr val="hlink"/>
                </a:solidFill>
              </a:rPr>
            </a:br>
            <a:endParaRPr sz="700" u="sng">
              <a:solidFill>
                <a:schemeClr val="hlink"/>
              </a:solidFill>
            </a:endParaRPr>
          </a:p>
          <a:p>
            <a:pPr indent="-279400" lvl="0" marL="279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/>
              <a:t>Summers, K., &amp; Schultheis, J. (2019). </a:t>
            </a:r>
            <a:r>
              <a:rPr i="1" lang="fr" sz="700"/>
              <a:t>Evaluation of Rescue Thrombolysis in Cardiac Arrest Secondary to Suspected or Confirmed Pulmonary Embolism</a:t>
            </a:r>
            <a:r>
              <a:rPr lang="fr" sz="700"/>
              <a:t>. 5.</a:t>
            </a:r>
            <a:r>
              <a:rPr lang="fr" sz="700">
                <a:uFill>
                  <a:noFill/>
                </a:uFill>
                <a:hlinkClick r:id="rId25"/>
              </a:rPr>
              <a:t> </a:t>
            </a:r>
            <a:r>
              <a:rPr lang="fr" sz="700" u="sng">
                <a:solidFill>
                  <a:schemeClr val="hlink"/>
                </a:solidFill>
                <a:hlinkClick r:id="rId26"/>
              </a:rPr>
              <a:t>https://doi.org/10.1177/1060028019828423</a:t>
            </a:r>
            <a:br>
              <a:rPr lang="fr" sz="700" u="sng">
                <a:solidFill>
                  <a:schemeClr val="hlink"/>
                </a:solidFill>
              </a:rPr>
            </a:br>
            <a:endParaRPr sz="700" u="sng">
              <a:solidFill>
                <a:schemeClr val="hlink"/>
              </a:solidFill>
            </a:endParaRPr>
          </a:p>
          <a:p>
            <a:pPr indent="-279400" lvl="0" marL="279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/>
              <a:t>Tang, D., Comish, P., &amp; Kang, R. (2020). The hallmarks of COVID-19 disease. </a:t>
            </a:r>
            <a:r>
              <a:rPr i="1" lang="fr" sz="700"/>
              <a:t>PLOS Pathogens</a:t>
            </a:r>
            <a:r>
              <a:rPr lang="fr" sz="700"/>
              <a:t>, </a:t>
            </a:r>
            <a:r>
              <a:rPr i="1" lang="fr" sz="700"/>
              <a:t>16</a:t>
            </a:r>
            <a:r>
              <a:rPr lang="fr" sz="700"/>
              <a:t>(5), e1008536.</a:t>
            </a:r>
            <a:r>
              <a:rPr lang="fr" sz="700">
                <a:uFill>
                  <a:noFill/>
                </a:uFill>
                <a:hlinkClick r:id="rId27"/>
              </a:rPr>
              <a:t> </a:t>
            </a:r>
            <a:r>
              <a:rPr lang="fr" sz="700" u="sng">
                <a:solidFill>
                  <a:schemeClr val="hlink"/>
                </a:solidFill>
                <a:hlinkClick r:id="rId28"/>
              </a:rPr>
              <a:t>https://doi.org/10.1371/journal.ppat.1008536</a:t>
            </a:r>
            <a:br>
              <a:rPr lang="fr" sz="700" u="sng">
                <a:solidFill>
                  <a:schemeClr val="hlink"/>
                </a:solidFill>
              </a:rPr>
            </a:br>
            <a:endParaRPr sz="700" u="sng">
              <a:solidFill>
                <a:schemeClr val="hlink"/>
              </a:solidFill>
            </a:endParaRPr>
          </a:p>
          <a:p>
            <a:pPr indent="-279400" lvl="0" marL="279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/>
              <a:t>Themes, U. F. O. (2016, juin 11). What is echo? </a:t>
            </a:r>
            <a:r>
              <a:rPr i="1" lang="fr" sz="700"/>
              <a:t>Thoracic Key</a:t>
            </a:r>
            <a:r>
              <a:rPr lang="fr" sz="700"/>
              <a:t>.</a:t>
            </a:r>
            <a:r>
              <a:rPr lang="fr" sz="700">
                <a:uFill>
                  <a:noFill/>
                </a:uFill>
                <a:hlinkClick r:id="rId29"/>
              </a:rPr>
              <a:t> </a:t>
            </a:r>
            <a:r>
              <a:rPr lang="fr" sz="700" u="sng">
                <a:solidFill>
                  <a:schemeClr val="hlink"/>
                </a:solidFill>
                <a:hlinkClick r:id="rId30"/>
              </a:rPr>
              <a:t>https://thoracickey.com/what-is-echo/</a:t>
            </a:r>
            <a:br>
              <a:rPr lang="fr" sz="700" u="sng">
                <a:solidFill>
                  <a:schemeClr val="hlink"/>
                </a:solidFill>
              </a:rPr>
            </a:br>
            <a:endParaRPr sz="700" u="sng">
              <a:solidFill>
                <a:schemeClr val="hlink"/>
              </a:solidFill>
            </a:endParaRPr>
          </a:p>
          <a:p>
            <a:pPr indent="-279400" lvl="0" marL="279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/>
              <a:t>Wu, J.-P., Gu, D.-Y., Wang, S., Zhang, Z.-J., Zhou, J.-C., &amp; Zhang, R.-F. (2014). Good neurological recovery after rescue thrombolysis of presumed pulmonary embolism despite prior 100 minutes CPR. </a:t>
            </a:r>
            <a:r>
              <a:rPr i="1" lang="fr" sz="700"/>
              <a:t>Journal of Thoracic Disease</a:t>
            </a:r>
            <a:r>
              <a:rPr lang="fr" sz="700"/>
              <a:t>, </a:t>
            </a:r>
            <a:r>
              <a:rPr i="1" lang="fr" sz="700"/>
              <a:t>6</a:t>
            </a:r>
            <a:r>
              <a:rPr lang="fr" sz="700"/>
              <a:t>(12), 5.</a:t>
            </a:r>
            <a:endParaRPr sz="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 u="sng">
              <a:solidFill>
                <a:schemeClr val="hlink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/>
          <p:nvPr>
            <p:ph type="title"/>
          </p:nvPr>
        </p:nvSpPr>
        <p:spPr>
          <a:xfrm>
            <a:off x="265500" y="194900"/>
            <a:ext cx="4045200" cy="156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P2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/>
              <a:t>Transport COVID</a:t>
            </a:r>
            <a:endParaRPr sz="4000"/>
          </a:p>
        </p:txBody>
      </p:sp>
      <p:sp>
        <p:nvSpPr>
          <p:cNvPr id="103" name="Google Shape;103;p16"/>
          <p:cNvSpPr txBox="1"/>
          <p:nvPr>
            <p:ph idx="1" type="subTitle"/>
          </p:nvPr>
        </p:nvSpPr>
        <p:spPr>
          <a:xfrm>
            <a:off x="295400" y="1729501"/>
            <a:ext cx="4045200" cy="12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“Testé COVID + il y a 9 jours ; Dyspnée”</a:t>
            </a:r>
            <a:endParaRPr/>
          </a:p>
        </p:txBody>
      </p:sp>
      <p:sp>
        <p:nvSpPr>
          <p:cNvPr id="104" name="Google Shape;104;p16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P2 -&gt; Pas de critères de gravité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/>
              <a:t>Intervention de “routine”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/>
              <a:t>Load &amp; Go 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fr"/>
              <a:t>O2 &amp; Go </a:t>
            </a:r>
            <a:endParaRPr/>
          </a:p>
        </p:txBody>
      </p:sp>
      <p:pic>
        <p:nvPicPr>
          <p:cNvPr id="105" name="Google Shape;10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425" y="2571750"/>
            <a:ext cx="2216799" cy="221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6"/>
          <p:cNvPicPr preferRelativeResize="0"/>
          <p:nvPr/>
        </p:nvPicPr>
        <p:blipFill rotWithShape="1">
          <a:blip r:embed="rId4">
            <a:alphaModFix/>
          </a:blip>
          <a:srcRect b="17578" l="12248" r="5710" t="5657"/>
          <a:stretch/>
        </p:blipFill>
        <p:spPr>
          <a:xfrm>
            <a:off x="2005375" y="3604800"/>
            <a:ext cx="2490424" cy="123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9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5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Arrivée sur site</a:t>
            </a:r>
            <a:endParaRPr/>
          </a:p>
        </p:txBody>
      </p:sp>
      <p:sp>
        <p:nvSpPr>
          <p:cNvPr id="117" name="Google Shape;117;p18"/>
          <p:cNvSpPr txBox="1"/>
          <p:nvPr>
            <p:ph idx="1" type="body"/>
          </p:nvPr>
        </p:nvSpPr>
        <p:spPr>
          <a:xfrm>
            <a:off x="4629575" y="12220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/>
              <a:t>Situation </a:t>
            </a:r>
            <a:endParaRPr u="sng"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76 ans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Pâle, diaphorétique, alerte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“Je ne me sens pas bien”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A : OK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B : </a:t>
            </a:r>
            <a:r>
              <a:rPr lang="fr"/>
              <a:t>Tachypnée</a:t>
            </a:r>
            <a:r>
              <a:rPr lang="fr"/>
              <a:t>, dyspnée, cyanose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Char char="●"/>
            </a:pPr>
            <a:r>
              <a:rPr b="1" lang="fr">
                <a:solidFill>
                  <a:srgbClr val="FF0000"/>
                </a:solidFill>
              </a:rPr>
              <a:t>C : Pas de pouls radial, ni carotidien</a:t>
            </a:r>
            <a:endParaRPr b="1">
              <a:solidFill>
                <a:srgbClr val="FF0000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8"/>
          <p:cNvSpPr txBox="1"/>
          <p:nvPr>
            <p:ph idx="2" type="body"/>
          </p:nvPr>
        </p:nvSpPr>
        <p:spPr>
          <a:xfrm>
            <a:off x="378450" y="1169900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/>
              <a:t>Scène</a:t>
            </a:r>
            <a:endParaRPr u="sng"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1er étage - immeuble habitation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5’ du CHUV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Femme présente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8"/>
          <p:cNvSpPr/>
          <p:nvPr/>
        </p:nvSpPr>
        <p:spPr>
          <a:xfrm>
            <a:off x="766550" y="2750575"/>
            <a:ext cx="3002100" cy="20979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8"/>
          <p:cNvSpPr/>
          <p:nvPr/>
        </p:nvSpPr>
        <p:spPr>
          <a:xfrm>
            <a:off x="1916800" y="3361800"/>
            <a:ext cx="1851900" cy="10482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8"/>
          <p:cNvSpPr/>
          <p:nvPr/>
        </p:nvSpPr>
        <p:spPr>
          <a:xfrm>
            <a:off x="766550" y="3128350"/>
            <a:ext cx="492000" cy="1364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8"/>
          <p:cNvSpPr/>
          <p:nvPr/>
        </p:nvSpPr>
        <p:spPr>
          <a:xfrm>
            <a:off x="1880625" y="2750575"/>
            <a:ext cx="1092300" cy="282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8"/>
          <p:cNvSpPr/>
          <p:nvPr/>
        </p:nvSpPr>
        <p:spPr>
          <a:xfrm>
            <a:off x="1258475" y="4197425"/>
            <a:ext cx="376200" cy="315300"/>
          </a:xfrm>
          <a:prstGeom prst="ellipse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8"/>
          <p:cNvSpPr/>
          <p:nvPr/>
        </p:nvSpPr>
        <p:spPr>
          <a:xfrm>
            <a:off x="2944025" y="4410000"/>
            <a:ext cx="376200" cy="315300"/>
          </a:xfrm>
          <a:prstGeom prst="ellipse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8"/>
          <p:cNvSpPr/>
          <p:nvPr/>
        </p:nvSpPr>
        <p:spPr>
          <a:xfrm>
            <a:off x="2448850" y="4197425"/>
            <a:ext cx="376200" cy="3615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8"/>
          <p:cNvSpPr/>
          <p:nvPr/>
        </p:nvSpPr>
        <p:spPr>
          <a:xfrm>
            <a:off x="1258550" y="2750575"/>
            <a:ext cx="549900" cy="65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8"/>
          <p:cNvSpPr/>
          <p:nvPr/>
        </p:nvSpPr>
        <p:spPr>
          <a:xfrm>
            <a:off x="1258550" y="4783375"/>
            <a:ext cx="1475700" cy="65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Stratégie</a:t>
            </a:r>
            <a:endParaRPr/>
          </a:p>
        </p:txBody>
      </p:sp>
      <p:sp>
        <p:nvSpPr>
          <p:cNvPr id="133" name="Google Shape;133;p19"/>
          <p:cNvSpPr/>
          <p:nvPr/>
        </p:nvSpPr>
        <p:spPr>
          <a:xfrm>
            <a:off x="432350" y="1304875"/>
            <a:ext cx="2469300" cy="607800"/>
          </a:xfrm>
          <a:prstGeom prst="homePlat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9"/>
          <p:cNvSpPr txBox="1"/>
          <p:nvPr>
            <p:ph idx="4294967295" type="body"/>
          </p:nvPr>
        </p:nvSpPr>
        <p:spPr>
          <a:xfrm>
            <a:off x="432350" y="1451576"/>
            <a:ext cx="2257200" cy="3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Proposition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5" name="Google Shape;135;p19"/>
          <p:cNvSpPr txBox="1"/>
          <p:nvPr>
            <p:ph idx="4294967295" type="body"/>
          </p:nvPr>
        </p:nvSpPr>
        <p:spPr>
          <a:xfrm>
            <a:off x="432350" y="2070575"/>
            <a:ext cx="2471700" cy="265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rgbClr val="000000"/>
                </a:solidFill>
              </a:rPr>
              <a:t>Constantes</a:t>
            </a:r>
            <a:r>
              <a:rPr b="1" lang="fr" sz="1600">
                <a:solidFill>
                  <a:srgbClr val="000000"/>
                </a:solidFill>
              </a:rPr>
              <a:t> dans la mesure du possible</a:t>
            </a:r>
            <a:endParaRPr b="1"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000000"/>
                </a:solidFill>
              </a:rPr>
              <a:t>→ Pincette à SpO2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rgbClr val="000000"/>
                </a:solidFill>
              </a:rPr>
              <a:t>O2 FiO2 max</a:t>
            </a:r>
            <a:endParaRPr b="1"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rgbClr val="000000"/>
                </a:solidFill>
              </a:rPr>
              <a:t>Second va chercher le reste du matériel</a:t>
            </a:r>
            <a:endParaRPr b="1"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000000"/>
                </a:solidFill>
              </a:rPr>
              <a:t> 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 b="1" sz="1600">
              <a:solidFill>
                <a:srgbClr val="000000"/>
              </a:solidFill>
            </a:endParaRPr>
          </a:p>
        </p:txBody>
      </p:sp>
      <p:sp>
        <p:nvSpPr>
          <p:cNvPr id="136" name="Google Shape;136;p19"/>
          <p:cNvSpPr/>
          <p:nvPr/>
        </p:nvSpPr>
        <p:spPr>
          <a:xfrm>
            <a:off x="3044777" y="1304875"/>
            <a:ext cx="2760600" cy="6078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9"/>
          <p:cNvSpPr txBox="1"/>
          <p:nvPr>
            <p:ph idx="4294967295" type="body"/>
          </p:nvPr>
        </p:nvSpPr>
        <p:spPr>
          <a:xfrm>
            <a:off x="3336150" y="1451576"/>
            <a:ext cx="2257200" cy="3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Consensus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8" name="Google Shape;138;p19"/>
          <p:cNvSpPr txBox="1"/>
          <p:nvPr>
            <p:ph idx="4294967295" type="body"/>
          </p:nvPr>
        </p:nvSpPr>
        <p:spPr>
          <a:xfrm>
            <a:off x="3189221" y="2070575"/>
            <a:ext cx="2471700" cy="265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rgbClr val="000000"/>
                </a:solidFill>
              </a:rPr>
              <a:t>Second va chercher la chaise</a:t>
            </a:r>
            <a:endParaRPr b="1"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000000"/>
                </a:solidFill>
              </a:rPr>
              <a:t>→ Load and Go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rgbClr val="000000"/>
                </a:solidFill>
              </a:rPr>
              <a:t>O2 FiO2 max</a:t>
            </a:r>
            <a:endParaRPr b="1"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b="1" lang="fr" sz="1600">
                <a:solidFill>
                  <a:srgbClr val="000000"/>
                </a:solidFill>
              </a:rPr>
              <a:t>Fin de l’évaluation</a:t>
            </a:r>
            <a:endParaRPr b="1" sz="1600">
              <a:solidFill>
                <a:srgbClr val="000000"/>
              </a:solidFill>
            </a:endParaRPr>
          </a:p>
        </p:txBody>
      </p:sp>
      <p:sp>
        <p:nvSpPr>
          <p:cNvPr id="139" name="Google Shape;139;p19"/>
          <p:cNvSpPr/>
          <p:nvPr/>
        </p:nvSpPr>
        <p:spPr>
          <a:xfrm>
            <a:off x="5382750" y="3450700"/>
            <a:ext cx="1061400" cy="467400"/>
          </a:xfrm>
          <a:prstGeom prst="chevron">
            <a:avLst>
              <a:gd fmla="val 17577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40" name="Google Shape;140;p19"/>
          <p:cNvSpPr txBox="1"/>
          <p:nvPr/>
        </p:nvSpPr>
        <p:spPr>
          <a:xfrm>
            <a:off x="6663150" y="3450700"/>
            <a:ext cx="2257200" cy="6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100">
                <a:latin typeface="Roboto"/>
                <a:ea typeface="Roboto"/>
                <a:cs typeface="Roboto"/>
                <a:sym typeface="Roboto"/>
              </a:rPr>
              <a:t>Auscultation</a:t>
            </a:r>
            <a:endParaRPr b="1" sz="21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Changement d’état</a:t>
            </a:r>
            <a:endParaRPr/>
          </a:p>
        </p:txBody>
      </p:sp>
      <p:grpSp>
        <p:nvGrpSpPr>
          <p:cNvPr id="146" name="Google Shape;146;p20"/>
          <p:cNvGrpSpPr/>
          <p:nvPr/>
        </p:nvGrpSpPr>
        <p:grpSpPr>
          <a:xfrm>
            <a:off x="535329" y="1304875"/>
            <a:ext cx="3793799" cy="3416400"/>
            <a:chOff x="431925" y="1304875"/>
            <a:chExt cx="2628923" cy="3416400"/>
          </a:xfrm>
        </p:grpSpPr>
        <p:sp>
          <p:nvSpPr>
            <p:cNvPr id="147" name="Google Shape;147;p20"/>
            <p:cNvSpPr txBox="1"/>
            <p:nvPr/>
          </p:nvSpPr>
          <p:spPr>
            <a:xfrm>
              <a:off x="431925" y="1304875"/>
              <a:ext cx="2628900" cy="464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20"/>
            <p:cNvSpPr/>
            <p:nvPr/>
          </p:nvSpPr>
          <p:spPr>
            <a:xfrm>
              <a:off x="431948" y="1304875"/>
              <a:ext cx="2628900" cy="34164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9" name="Google Shape;149;p20"/>
          <p:cNvSpPr txBox="1"/>
          <p:nvPr>
            <p:ph idx="4294967295" type="body"/>
          </p:nvPr>
        </p:nvSpPr>
        <p:spPr>
          <a:xfrm>
            <a:off x="506425" y="1304875"/>
            <a:ext cx="2494500" cy="4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Avant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50" name="Google Shape;150;p20"/>
          <p:cNvSpPr txBox="1"/>
          <p:nvPr>
            <p:ph idx="4294967295" type="body"/>
          </p:nvPr>
        </p:nvSpPr>
        <p:spPr>
          <a:xfrm>
            <a:off x="508325" y="1850300"/>
            <a:ext cx="2478600" cy="27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/>
              <a:t>A : SP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" sz="1600"/>
              <a:t>B : Tachypnée (30/min) dyspnée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" sz="1600"/>
              <a:t>C : </a:t>
            </a:r>
            <a:r>
              <a:rPr b="1" lang="fr" sz="1600">
                <a:solidFill>
                  <a:srgbClr val="FF0000"/>
                </a:solidFill>
              </a:rPr>
              <a:t>???</a:t>
            </a:r>
            <a:r>
              <a:rPr lang="fr" sz="1600"/>
              <a:t>, pâle, diaphorétique, cyanose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" sz="1600"/>
              <a:t>D : NT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fr" sz="1600"/>
              <a:t>E : Froid</a:t>
            </a:r>
            <a:endParaRPr sz="1600"/>
          </a:p>
        </p:txBody>
      </p:sp>
      <p:grpSp>
        <p:nvGrpSpPr>
          <p:cNvPr id="151" name="Google Shape;151;p20"/>
          <p:cNvGrpSpPr/>
          <p:nvPr/>
        </p:nvGrpSpPr>
        <p:grpSpPr>
          <a:xfrm>
            <a:off x="4615593" y="1304875"/>
            <a:ext cx="4229638" cy="3416400"/>
            <a:chOff x="6212550" y="1304875"/>
            <a:chExt cx="2632500" cy="3416400"/>
          </a:xfrm>
        </p:grpSpPr>
        <p:sp>
          <p:nvSpPr>
            <p:cNvPr id="152" name="Google Shape;152;p20"/>
            <p:cNvSpPr/>
            <p:nvPr/>
          </p:nvSpPr>
          <p:spPr>
            <a:xfrm>
              <a:off x="6215400" y="1304875"/>
              <a:ext cx="2628900" cy="34164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20"/>
            <p:cNvSpPr txBox="1"/>
            <p:nvPr/>
          </p:nvSpPr>
          <p:spPr>
            <a:xfrm>
              <a:off x="6212550" y="1304875"/>
              <a:ext cx="2632500" cy="464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4" name="Google Shape;154;p20"/>
          <p:cNvSpPr txBox="1"/>
          <p:nvPr>
            <p:ph idx="4294967295" type="body"/>
          </p:nvPr>
        </p:nvSpPr>
        <p:spPr>
          <a:xfrm>
            <a:off x="4644775" y="1304875"/>
            <a:ext cx="2494500" cy="4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Après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55" name="Google Shape;155;p20"/>
          <p:cNvSpPr txBox="1"/>
          <p:nvPr>
            <p:ph idx="4294967295" type="body"/>
          </p:nvPr>
        </p:nvSpPr>
        <p:spPr>
          <a:xfrm>
            <a:off x="4755275" y="1850300"/>
            <a:ext cx="2478600" cy="27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/>
              <a:t>A : </a:t>
            </a:r>
            <a:r>
              <a:rPr b="1" lang="fr" sz="1600">
                <a:solidFill>
                  <a:srgbClr val="FF0000"/>
                </a:solidFill>
              </a:rPr>
              <a:t>???</a:t>
            </a:r>
            <a:endParaRPr b="1" sz="16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" sz="1600"/>
              <a:t>B : </a:t>
            </a:r>
            <a:r>
              <a:rPr b="1" lang="fr" sz="1600">
                <a:solidFill>
                  <a:srgbClr val="FF0000"/>
                </a:solidFill>
              </a:rPr>
              <a:t>Gasp ???</a:t>
            </a:r>
            <a:endParaRPr b="1" sz="16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" sz="1600"/>
              <a:t>C : </a:t>
            </a:r>
            <a:r>
              <a:rPr b="1" lang="fr" sz="1600">
                <a:solidFill>
                  <a:srgbClr val="FF0000"/>
                </a:solidFill>
              </a:rPr>
              <a:t>?? -&gt; Non évaluable ?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fr" sz="1600"/>
              <a:t>→</a:t>
            </a:r>
            <a:r>
              <a:rPr lang="fr" sz="1600"/>
              <a:t> Comment déterminer l’état du patient ?</a:t>
            </a:r>
            <a:endParaRPr sz="1600"/>
          </a:p>
        </p:txBody>
      </p:sp>
      <p:pic>
        <p:nvPicPr>
          <p:cNvPr id="156" name="Google Shape;156;p20"/>
          <p:cNvPicPr preferRelativeResize="0"/>
          <p:nvPr/>
        </p:nvPicPr>
        <p:blipFill rotWithShape="1">
          <a:blip r:embed="rId3">
            <a:alphaModFix/>
          </a:blip>
          <a:srcRect b="0" l="15320" r="11793" t="0"/>
          <a:stretch/>
        </p:blipFill>
        <p:spPr>
          <a:xfrm rot="-744508">
            <a:off x="6693908" y="3505437"/>
            <a:ext cx="2197985" cy="1507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1"/>
          <p:cNvSpPr txBox="1"/>
          <p:nvPr>
            <p:ph type="title"/>
          </p:nvPr>
        </p:nvSpPr>
        <p:spPr>
          <a:xfrm>
            <a:off x="295400" y="252500"/>
            <a:ext cx="4045200" cy="79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 C P</a:t>
            </a:r>
            <a:endParaRPr sz="4000"/>
          </a:p>
        </p:txBody>
      </p:sp>
      <p:sp>
        <p:nvSpPr>
          <p:cNvPr id="162" name="Google Shape;162;p21"/>
          <p:cNvSpPr txBox="1"/>
          <p:nvPr>
            <p:ph idx="1" type="subTitle"/>
          </p:nvPr>
        </p:nvSpPr>
        <p:spPr>
          <a:xfrm>
            <a:off x="295400" y="943576"/>
            <a:ext cx="4045200" cy="12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Basic Life Support</a:t>
            </a:r>
            <a:endParaRPr/>
          </a:p>
        </p:txBody>
      </p:sp>
      <p:sp>
        <p:nvSpPr>
          <p:cNvPr id="163" name="Google Shape;163;p21"/>
          <p:cNvSpPr txBox="1"/>
          <p:nvPr>
            <p:ph idx="2" type="body"/>
          </p:nvPr>
        </p:nvSpPr>
        <p:spPr>
          <a:xfrm>
            <a:off x="4932050" y="5180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●"/>
            </a:pPr>
            <a:r>
              <a:rPr lang="fr" sz="2200">
                <a:solidFill>
                  <a:srgbClr val="FFFFFF"/>
                </a:solidFill>
              </a:rPr>
              <a:t>100-120/min</a:t>
            </a:r>
            <a:endParaRPr sz="2200">
              <a:solidFill>
                <a:srgbClr val="FFFFFF"/>
              </a:solidFill>
            </a:endParaRPr>
          </a:p>
          <a:p>
            <a:pPr indent="-3683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●"/>
            </a:pPr>
            <a:r>
              <a:rPr lang="fr" sz="2200">
                <a:solidFill>
                  <a:srgbClr val="FFFFFF"/>
                </a:solidFill>
              </a:rPr>
              <a:t>5-6 cm de profondeur</a:t>
            </a:r>
            <a:endParaRPr sz="2200">
              <a:solidFill>
                <a:srgbClr val="FFFFFF"/>
              </a:solidFill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●"/>
            </a:pPr>
            <a:r>
              <a:rPr lang="fr" sz="2200">
                <a:solidFill>
                  <a:srgbClr val="FFFFFF"/>
                </a:solidFill>
              </a:rPr>
              <a:t>30 : 2 ratio compression/ventilation</a:t>
            </a:r>
            <a:endParaRPr sz="2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●"/>
            </a:pPr>
            <a:r>
              <a:rPr lang="fr" sz="2200">
                <a:solidFill>
                  <a:srgbClr val="FFFFFF"/>
                </a:solidFill>
              </a:rPr>
              <a:t>Limiter le plus possible les pauses</a:t>
            </a:r>
            <a:endParaRPr sz="2200">
              <a:solidFill>
                <a:srgbClr val="FFFFFF"/>
              </a:solidFill>
            </a:endParaRPr>
          </a:p>
        </p:txBody>
      </p:sp>
      <p:pic>
        <p:nvPicPr>
          <p:cNvPr id="164" name="Google Shape;164;p21"/>
          <p:cNvPicPr preferRelativeResize="0"/>
          <p:nvPr/>
        </p:nvPicPr>
        <p:blipFill rotWithShape="1">
          <a:blip r:embed="rId3">
            <a:alphaModFix/>
          </a:blip>
          <a:srcRect b="4000" l="2922" r="0" t="7878"/>
          <a:stretch/>
        </p:blipFill>
        <p:spPr>
          <a:xfrm>
            <a:off x="1772975" y="1646525"/>
            <a:ext cx="2716874" cy="184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1"/>
          <p:cNvPicPr preferRelativeResize="0"/>
          <p:nvPr/>
        </p:nvPicPr>
        <p:blipFill rotWithShape="1">
          <a:blip r:embed="rId4">
            <a:alphaModFix/>
          </a:blip>
          <a:srcRect b="0" l="12509" r="31092" t="7715"/>
          <a:stretch/>
        </p:blipFill>
        <p:spPr>
          <a:xfrm>
            <a:off x="-59775" y="3035850"/>
            <a:ext cx="2054400" cy="210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9675" y="396875"/>
            <a:ext cx="3022625" cy="18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4500" y="2539050"/>
            <a:ext cx="3022625" cy="1674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06499" y="805763"/>
            <a:ext cx="4202650" cy="3277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